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Lst>
  <p:notesMasterIdLst>
    <p:notesMasterId r:id="rId12"/>
  </p:notesMasterIdLst>
  <p:sldIdLst>
    <p:sldId id="264" r:id="rId2"/>
    <p:sldId id="266" r:id="rId3"/>
    <p:sldId id="258" r:id="rId4"/>
    <p:sldId id="257" r:id="rId5"/>
    <p:sldId id="267" r:id="rId6"/>
    <p:sldId id="268" r:id="rId7"/>
    <p:sldId id="269" r:id="rId8"/>
    <p:sldId id="270" r:id="rId9"/>
    <p:sldId id="271" r:id="rId10"/>
    <p:sldId id="27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32F"/>
    <a:srgbClr val="003F82"/>
    <a:srgbClr val="310A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03" autoAdjust="0"/>
    <p:restoredTop sz="67779" autoAdjust="0"/>
  </p:normalViewPr>
  <p:slideViewPr>
    <p:cSldViewPr snapToGrid="0" snapToObjects="1">
      <p:cViewPr varScale="1">
        <p:scale>
          <a:sx n="79" d="100"/>
          <a:sy n="79" d="100"/>
        </p:scale>
        <p:origin x="21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0F79C-9F8C-6B4F-92D6-F2B982DEE9E6}" type="datetimeFigureOut">
              <a:rPr lang="en-US" smtClean="0"/>
              <a:t>12/14/2016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1FBFB-9F4A-4A41-BBFB-B6235F85A050}" type="slidenum">
              <a:rPr lang="en-US" smtClean="0"/>
              <a:t>‹#›</a:t>
            </a:fld>
            <a:endParaRPr lang="en-US"/>
          </a:p>
        </p:txBody>
      </p:sp>
    </p:spTree>
    <p:extLst>
      <p:ext uri="{BB962C8B-B14F-4D97-AF65-F5344CB8AC3E}">
        <p14:creationId xmlns:p14="http://schemas.microsoft.com/office/powerpoint/2010/main" val="1838650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online information session for the Child Development Associate Certificate program.</a:t>
            </a:r>
          </a:p>
          <a:p>
            <a:r>
              <a:rPr lang="en-US" dirty="0" smtClean="0"/>
              <a:t>My name is Dana Benzo, and I work for the NY Early Childhood Professional Development Institute, who partners with the CUNY School of Professional Studies on this program.</a:t>
            </a:r>
          </a:p>
          <a:p>
            <a:r>
              <a:rPr lang="en-US" dirty="0" smtClean="0"/>
              <a:t>We will provide you with as much information as possible in this short presentation today and encourage you to submit questions. If time permits, we will answer those questions after the presentation and send answers to all questions when we conclude.</a:t>
            </a:r>
          </a:p>
          <a:p>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1</a:t>
            </a:fld>
            <a:endParaRPr lang="en-US"/>
          </a:p>
        </p:txBody>
      </p:sp>
    </p:spTree>
    <p:extLst>
      <p:ext uri="{BB962C8B-B14F-4D97-AF65-F5344CB8AC3E}">
        <p14:creationId xmlns:p14="http://schemas.microsoft.com/office/powerpoint/2010/main" val="128835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We would now like</a:t>
            </a:r>
            <a:r>
              <a:rPr lang="en-US" baseline="0" dirty="0" smtClean="0"/>
              <a:t> to provide you with our contact information. You will see our phone numbers and email addresses listed on this page.</a:t>
            </a:r>
          </a:p>
          <a:p>
            <a:pPr marL="174982" indent="-174982">
              <a:buFont typeface="Arial" panose="020B0604020202020204" pitchFamily="34" charset="0"/>
              <a:buChar char="•"/>
            </a:pPr>
            <a:r>
              <a:rPr lang="en-US" baseline="0" dirty="0" smtClean="0"/>
              <a:t>It is recommended that prior to applying you contact the program’s Academic Director, Dana Benzo to ensure our program is the right fit for your career goals in the early childhood education field.  For questions about the application and registration processes, you may contact me or my colleague, Kim Enoch. </a:t>
            </a:r>
            <a:endParaRPr lang="en-US" dirty="0" smtClean="0"/>
          </a:p>
          <a:p>
            <a:pPr marL="174982" indent="-174982" defTabSz="933237">
              <a:buFont typeface="Arial" panose="020B0604020202020204" pitchFamily="34" charset="0"/>
              <a:buChar char="•"/>
              <a:defRPr/>
            </a:pPr>
            <a:r>
              <a:rPr lang="en-US" dirty="0" smtClean="0"/>
              <a:t>Please</a:t>
            </a:r>
            <a:r>
              <a:rPr lang="en-US" baseline="0" dirty="0" smtClean="0"/>
              <a:t> do not hesitate to contact us at any time. </a:t>
            </a:r>
          </a:p>
          <a:p>
            <a:pPr marL="174982" indent="-174982" defTabSz="933237">
              <a:buFont typeface="Arial" panose="020B0604020202020204" pitchFamily="34" charset="0"/>
              <a:buChar char="•"/>
              <a:defRPr/>
            </a:pPr>
            <a:r>
              <a:rPr lang="en-US" dirty="0" smtClean="0"/>
              <a:t>In the remaining time that we have left, we</a:t>
            </a:r>
            <a:r>
              <a:rPr lang="en-US" baseline="0" dirty="0" smtClean="0"/>
              <a:t> would</a:t>
            </a:r>
            <a:r>
              <a:rPr lang="en-US" dirty="0" smtClean="0"/>
              <a:t> now like to ask you if there are any questions that we can help answer.</a:t>
            </a:r>
          </a:p>
          <a:p>
            <a:pPr marL="174982" indent="-174982" defTabSz="933237">
              <a:buFont typeface="Arial" panose="020B0604020202020204" pitchFamily="34" charset="0"/>
              <a:buChar char="•"/>
              <a:defRPr/>
            </a:pPr>
            <a:endParaRPr lang="en-US" dirty="0" smtClean="0"/>
          </a:p>
          <a:p>
            <a:pPr marL="174982" indent="-174982" defTabSz="933237">
              <a:buFont typeface="Arial" panose="020B0604020202020204" pitchFamily="34" charset="0"/>
              <a:buChar char="•"/>
              <a:defRPr/>
            </a:pPr>
            <a:r>
              <a:rPr lang="en-US" dirty="0" smtClean="0"/>
              <a:t>(</a:t>
            </a:r>
            <a:r>
              <a:rPr lang="en-US" i="1" dirty="0" smtClean="0"/>
              <a:t>After questions are</a:t>
            </a:r>
            <a:r>
              <a:rPr lang="en-US" i="1" baseline="0" dirty="0" smtClean="0"/>
              <a:t> answered:</a:t>
            </a:r>
            <a:r>
              <a:rPr lang="en-US" baseline="0" dirty="0" smtClean="0"/>
              <a:t>)</a:t>
            </a:r>
          </a:p>
          <a:p>
            <a:pPr marL="174982" indent="-174982" defTabSz="933237">
              <a:buFont typeface="Arial" panose="020B0604020202020204" pitchFamily="34" charset="0"/>
              <a:buChar char="•"/>
              <a:defRPr/>
            </a:pPr>
            <a:endParaRPr lang="en-US" baseline="0" dirty="0" smtClean="0"/>
          </a:p>
          <a:p>
            <a:pPr marL="174982" indent="-174982" defTabSz="933237">
              <a:buFont typeface="Arial" panose="020B0604020202020204" pitchFamily="34" charset="0"/>
              <a:buChar char="•"/>
              <a:defRPr/>
            </a:pPr>
            <a:r>
              <a:rPr lang="en-US" baseline="0" dirty="0" smtClean="0"/>
              <a:t>That is all the time we have left this afternoon for questions. We encourage you to reach out to us with any additional questions you may have using the contact information on this page.</a:t>
            </a:r>
          </a:p>
          <a:p>
            <a:pPr marL="174982" indent="-174982" defTabSz="933237">
              <a:buFont typeface="Arial" panose="020B0604020202020204" pitchFamily="34" charset="0"/>
              <a:buChar char="•"/>
              <a:defRPr/>
            </a:pPr>
            <a:r>
              <a:rPr lang="en-US" baseline="0" dirty="0" smtClean="0"/>
              <a:t>Thank you for your time this afternoon. We look forward to welcoming you to the CDA Certificate program this Spring.</a:t>
            </a:r>
            <a:endParaRPr lang="en-US" dirty="0" smtClean="0"/>
          </a:p>
          <a:p>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10</a:t>
            </a:fld>
            <a:endParaRPr lang="en-US"/>
          </a:p>
        </p:txBody>
      </p:sp>
    </p:spTree>
    <p:extLst>
      <p:ext uri="{BB962C8B-B14F-4D97-AF65-F5344CB8AC3E}">
        <p14:creationId xmlns:p14="http://schemas.microsoft.com/office/powerpoint/2010/main" val="164658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smtClean="0"/>
              <a:t>This program, which is the only comprehensive credit-bearing CDA program in NYC, consists of four courses. </a:t>
            </a:r>
          </a:p>
          <a:p>
            <a:pPr marL="174982" indent="-174982" defTabSz="933237">
              <a:buFont typeface="Arial" panose="020B0604020202020204" pitchFamily="34" charset="0"/>
              <a:buChar char="•"/>
              <a:defRPr/>
            </a:pPr>
            <a:endParaRPr lang="en-US" dirty="0" smtClean="0"/>
          </a:p>
          <a:p>
            <a:pPr marL="174982" indent="-174982" defTabSz="933237">
              <a:buFont typeface="Arial" panose="020B0604020202020204" pitchFamily="34" charset="0"/>
              <a:buChar char="•"/>
              <a:defRPr/>
            </a:pPr>
            <a:r>
              <a:rPr lang="en-US" dirty="0" smtClean="0"/>
              <a:t>(</a:t>
            </a:r>
            <a:r>
              <a:rPr lang="en-US" i="1" dirty="0" smtClean="0"/>
              <a:t>Read the names of the courses</a:t>
            </a:r>
            <a:r>
              <a:rPr lang="en-US" dirty="0" smtClean="0"/>
              <a:t>)</a:t>
            </a:r>
          </a:p>
          <a:p>
            <a:pPr marL="174982" indent="-174982" defTabSz="933237">
              <a:buFont typeface="Arial" panose="020B0604020202020204" pitchFamily="34" charset="0"/>
              <a:buChar char="•"/>
              <a:defRPr/>
            </a:pPr>
            <a:endParaRPr lang="en-US" dirty="0" smtClean="0"/>
          </a:p>
          <a:p>
            <a:pPr marL="174982" indent="-174982" defTabSz="933237">
              <a:buFont typeface="Arial" panose="020B0604020202020204" pitchFamily="34" charset="0"/>
              <a:buChar char="•"/>
              <a:defRPr/>
            </a:pPr>
            <a:r>
              <a:rPr lang="en-US" dirty="0" smtClean="0"/>
              <a:t>The program is designed for students to take courses in sequence to allow for the foundation of working with young children to be established in the 1st and 2nd courses before exploring the more complex aspects of the field in the 3rd and 4th courses. Each course runs on the CUNY academic calendar, which is 15 weeks in the fall and spring semesters.</a:t>
            </a:r>
          </a:p>
          <a:p>
            <a:pPr marL="174982" indent="-174982" defTabSz="933237">
              <a:buFont typeface="Arial" panose="020B0604020202020204" pitchFamily="34" charset="0"/>
              <a:buChar char="•"/>
              <a:defRPr/>
            </a:pPr>
            <a:r>
              <a:rPr lang="en-US" dirty="0" smtClean="0"/>
              <a:t>The first two courses in the series may be taken simultaneously in one semester with the remaining two courses being split between the next two semesters.  Potentially, you could finish the CDA Certificate in three 15-week semesters.</a:t>
            </a:r>
          </a:p>
          <a:p>
            <a:pPr marL="174982" indent="-174982" defTabSz="933237">
              <a:buFont typeface="Arial" panose="020B0604020202020204" pitchFamily="34" charset="0"/>
              <a:buChar char="•"/>
              <a:defRPr/>
            </a:pPr>
            <a:r>
              <a:rPr lang="en-US" dirty="0" smtClean="0"/>
              <a:t>We also provide the option to take EDUC 202 and EDUC 203 together in one semester based upon academic performance in the first 2 courses. </a:t>
            </a:r>
          </a:p>
          <a:p>
            <a:pPr marL="174982" indent="-174982" defTabSz="933237">
              <a:buFont typeface="Arial" panose="020B0604020202020204" pitchFamily="34" charset="0"/>
              <a:buChar char="•"/>
              <a:defRPr/>
            </a:pPr>
            <a:r>
              <a:rPr lang="en-US" dirty="0" smtClean="0"/>
              <a:t>The Child Development Associate Certificate offered through the CUNY School of Professional Studies is an approved Certificate Program by the NYS Education Department.  This differs from typical CDA programs that offer 120 hours of training.  Our State Approved Certificate Program integrates the competencies of the National CDA Credential into our undergraduate early childhood courses that are taught by approved higher education faculty.  We strive to recruit faculty that have degrees in early childhood education as well as extensive experience working in the field.</a:t>
            </a:r>
          </a:p>
          <a:p>
            <a:pPr marL="174982" indent="-174982" defTabSz="933237">
              <a:buFont typeface="Arial" panose="020B0604020202020204" pitchFamily="34" charset="0"/>
              <a:buChar char="•"/>
              <a:defRPr/>
            </a:pPr>
            <a:r>
              <a:rPr lang="en-US" dirty="0" smtClean="0"/>
              <a:t>Once students complete the four required courses and graduate from the CUNY School of Professional Studies with their Child Development Associate Certificate, we have designated faculty members that work individually with each student to apply for and obtain their CDA Credential from the Council for Professional Recognition.  </a:t>
            </a:r>
          </a:p>
          <a:p>
            <a:pPr marL="174982" indent="-174982">
              <a:buFont typeface="Arial" panose="020B0604020202020204" pitchFamily="34" charset="0"/>
              <a:buChar char="•"/>
            </a:pP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2</a:t>
            </a:fld>
            <a:endParaRPr lang="en-US"/>
          </a:p>
        </p:txBody>
      </p:sp>
    </p:spTree>
    <p:extLst>
      <p:ext uri="{BB962C8B-B14F-4D97-AF65-F5344CB8AC3E}">
        <p14:creationId xmlns:p14="http://schemas.microsoft.com/office/powerpoint/2010/main" val="325201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a:t>
            </a:r>
            <a:r>
              <a:rPr lang="en-US" i="1" dirty="0" smtClean="0"/>
              <a:t>Read the four bullet points on this page</a:t>
            </a:r>
            <a:r>
              <a:rPr lang="en-US" dirty="0" smtClean="0"/>
              <a:t>)</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In order to earn the CDA credential, students must complete the required courses at the CUNY School of Professional Studies, supervised fieldwork hours, a portfolio, the 65 multiple-choice question CDA exam, and a formal observation to be submitted to the Council for Professional Recognition for review.</a:t>
            </a:r>
          </a:p>
          <a:p>
            <a:pPr marL="174982" indent="-174982">
              <a:buFont typeface="Arial" panose="020B0604020202020204" pitchFamily="34" charset="0"/>
              <a:buChar char="•"/>
            </a:pPr>
            <a:r>
              <a:rPr lang="en-US" dirty="0" smtClean="0"/>
              <a:t>After this presentation, we will provide you with the NYS Career Ladder document</a:t>
            </a:r>
          </a:p>
          <a:p>
            <a:pPr marL="174982" indent="-174982">
              <a:buFont typeface="Arial" panose="020B0604020202020204" pitchFamily="34" charset="0"/>
              <a:buChar char="•"/>
            </a:pPr>
            <a:r>
              <a:rPr lang="en-US" dirty="0" smtClean="0"/>
              <a:t>As the Career Ladder document will show, the CDA is a key stepping stone on the path of career advancement in early childhood education, and the credit-bearing CDA will increase your career ladder another step.  </a:t>
            </a:r>
          </a:p>
          <a:p>
            <a:pPr marL="174982" indent="-174982">
              <a:buFont typeface="Arial" panose="020B0604020202020204" pitchFamily="34" charset="0"/>
              <a:buChar char="•"/>
            </a:pPr>
            <a:r>
              <a:rPr lang="en-US" dirty="0" smtClean="0"/>
              <a:t>The competency standards guide early care and learning professionals as they work toward becoming qualified teachers of young children.  These professionals have the knowledge of how to put the CDA Competency Standards into practice and the understanding of how the Standards help children move with success from one developmental stage to another.</a:t>
            </a:r>
          </a:p>
          <a:p>
            <a:pPr marL="174982" indent="-174982">
              <a:buFont typeface="Arial" panose="020B0604020202020204" pitchFamily="34" charset="0"/>
              <a:buChar char="•"/>
            </a:pPr>
            <a:r>
              <a:rPr lang="en-US" dirty="0" smtClean="0"/>
              <a:t>The CDA Credential is the “best first step” because it is based on the knowledge of the nation’s leading scholars in early care and learning.  Utilizing multiple sources of evidence, the CDA is the only comprehensive system of its kind that recognizes the essential competencies needed by entry-level and all early childhood professionals.  The CDA credentialing process is a powerful, cohesive professional development experience, infused with meaningful activities that facilitate the reflective practice of working professionals.</a:t>
            </a:r>
          </a:p>
          <a:p>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3</a:t>
            </a:fld>
            <a:endParaRPr lang="en-US"/>
          </a:p>
        </p:txBody>
      </p:sp>
    </p:spTree>
    <p:extLst>
      <p:ext uri="{BB962C8B-B14F-4D97-AF65-F5344CB8AC3E}">
        <p14:creationId xmlns:p14="http://schemas.microsoft.com/office/powerpoint/2010/main" val="126876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pPr>
            <a:r>
              <a:rPr lang="en-US" dirty="0" smtClean="0"/>
              <a:t>Many people ask why they should pursue the CDA.  Others wonder if they should enroll in an ECE degree program rather than the CDA.  There are even some that already hold degrees in areas other than early childhood education and question why a CDA would be beneficial when working with young children. We always encourage a continuous path of education and professional development, and recognize that students attending many degree programs in early childhood education don’t always have the opportunity to experience coursework specifically in early childhood education until the final semesters.  For others that are new to the field of early childhood education, they may not know if they really want to work in a classroom environment prior to committing to a degree.  For both of these situations, the CUNY CDA provides a clear framework of the knowledge, skills, and dispositions required by any individual working with young children, as well as the expectations and responsibilities of the greater profession through our fieldwork component.</a:t>
            </a:r>
          </a:p>
          <a:p>
            <a:pPr marL="174982" indent="-174982">
              <a:buFont typeface="Arial" panose="020B0604020202020204" pitchFamily="34" charset="0"/>
              <a:buChar char="•"/>
            </a:pPr>
            <a:r>
              <a:rPr lang="en-US" dirty="0" smtClean="0"/>
              <a:t>NYC has the highest qualifications for early childhood teachers in the country.  All teachers of children age 2 – 6 in child care programs are required to hold a Master’s Degree in early childhood education and NYS Birth-Grade 2 Certification and teachers of children birth – age 2 must have at least an associate’s degree in early childhood or a CDA Credential with the intention of obtaining an associate’s degree in early childhood within 7 years.  Although the minimum requirement for an assistant teacher in NYC is a high school diploma, you will find many programs recognize that a love of children is necessary, but is not sufficient, to work effectively with children and families.  Increasingly Directors are requiring all assistant teachers have a foundational knowledge of child development and best practices through the completion of the CDA Credential prior to being hired.  For those students that are interested in continuing their education after completing the CDA Certificate and Credential, we have direct articulation agreements with other CUNY campuses and a career services department that will assist you in transferring your credits into a degree program.</a:t>
            </a:r>
          </a:p>
          <a:p>
            <a:pPr marL="174982" indent="-174982" defTabSz="933237">
              <a:buFont typeface="Arial" panose="020B0604020202020204" pitchFamily="34" charset="0"/>
              <a:buChar char="•"/>
              <a:defRPr/>
            </a:pPr>
            <a:r>
              <a:rPr lang="en-US" dirty="0" smtClean="0"/>
              <a:t>Our coursework is also appropriate for those individuals who hold childhood education degrees and need early childhood credits to fulfill certification requirements for the birth – grade 2 extension, as well as those seeking to renew their CDA credential.</a:t>
            </a:r>
          </a:p>
          <a:p>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4</a:t>
            </a:fld>
            <a:endParaRPr lang="en-US"/>
          </a:p>
        </p:txBody>
      </p:sp>
    </p:spTree>
    <p:extLst>
      <p:ext uri="{BB962C8B-B14F-4D97-AF65-F5344CB8AC3E}">
        <p14:creationId xmlns:p14="http://schemas.microsoft.com/office/powerpoint/2010/main" val="183497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a:t>
            </a:r>
            <a:r>
              <a:rPr lang="en-US" i="1" dirty="0" smtClean="0"/>
              <a:t>Read the two bullet points on this page</a:t>
            </a:r>
            <a:r>
              <a:rPr lang="en-US" dirty="0" smtClean="0"/>
              <a:t>)</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Throughout each course, your instructor will visit you at your fieldwork site twice to observe how you are applying the content from the coursework into your daily practice with children and families.</a:t>
            </a:r>
          </a:p>
          <a:p>
            <a:pPr marL="174982" indent="-174982">
              <a:buFont typeface="Arial" panose="020B0604020202020204" pitchFamily="34" charset="0"/>
              <a:buChar char="•"/>
            </a:pPr>
            <a:r>
              <a:rPr lang="en-US" dirty="0" smtClean="0"/>
              <a:t>Upon entering the program, students decide which CDA designation they would like to obtain– Infant/Toddler (birth – 36 months), Preschool (3 – 5 years), or Family Child Care (birth – 5 years).  </a:t>
            </a:r>
          </a:p>
          <a:p>
            <a:pPr marL="174982" indent="-174982">
              <a:buFont typeface="Arial" panose="020B0604020202020204" pitchFamily="34" charset="0"/>
              <a:buChar char="•"/>
            </a:pPr>
            <a:r>
              <a:rPr lang="en-US" dirty="0" smtClean="0"/>
              <a:t>All assignments and fieldwork will focus on this age group designation.</a:t>
            </a:r>
          </a:p>
          <a:p>
            <a:pPr marL="174982" indent="-174982">
              <a:buFont typeface="Arial" panose="020B0604020202020204" pitchFamily="34" charset="0"/>
              <a:buChar char="•"/>
            </a:pPr>
            <a:r>
              <a:rPr lang="en-US" dirty="0" smtClean="0"/>
              <a:t>We recognize that students may enter our program already having experience working with young children.  This is fantastic but will not replace the fieldwork requirement of each course.  Our model is designed to allow both the students and faculty to experience how the theory or content of the coursework is translated into practice in a classroom environment.  </a:t>
            </a:r>
          </a:p>
          <a:p>
            <a:pPr marL="174982" indent="-174982">
              <a:buFont typeface="Arial" panose="020B0604020202020204" pitchFamily="34" charset="0"/>
              <a:buChar char="•"/>
            </a:pPr>
            <a:r>
              <a:rPr lang="en-US" dirty="0" smtClean="0"/>
              <a:t>If you are currently not employed in a licensed family child care home or licensed child care center, you will be required to complete your fieldwork hours as an unpaid intern.  We will help you find an appropriate setting in which to complete your required 120 hours per course.  For planning purposes you should expect to spend at least 8 hours a week for 15 weeks as an unpaid intern if you are taking one course a semester.  This requirement will be increased to 16 hours a week if you enroll in 2 courses a semester.  Very often programs that host our interns end up hiring you as substitutes or assistants over the course of your participation in the CDA Certificate Program.</a:t>
            </a:r>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5</a:t>
            </a:fld>
            <a:endParaRPr lang="en-US"/>
          </a:p>
        </p:txBody>
      </p:sp>
    </p:spTree>
    <p:extLst>
      <p:ext uri="{BB962C8B-B14F-4D97-AF65-F5344CB8AC3E}">
        <p14:creationId xmlns:p14="http://schemas.microsoft.com/office/powerpoint/2010/main" val="271939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Each of the 4 college courses within this program prepare students to successfully develop a Professional Portfolio. The Portfolio consists of a collection of early childhood resources you will develop that represent the 6 Competency Standards, 13 Functional Areas, and your direct work with children and families.  Since our courses are for credit, your coursework will meet the Portfolio requirements but will also include additional assignments to fulfill college coursework expectations.</a:t>
            </a:r>
          </a:p>
          <a:p>
            <a:pPr marL="174982" indent="-174982">
              <a:buFont typeface="Arial" panose="020B0604020202020204" pitchFamily="34" charset="0"/>
              <a:buChar char="•"/>
            </a:pPr>
            <a:r>
              <a:rPr lang="en-US" dirty="0" smtClean="0"/>
              <a:t>In addition to your resource collection, your Portfolio will contain six reflective statements of competency or essays that demonstrate your knowledge, understanding, and application of your teaching practices within each of the 6 Competency Standards.</a:t>
            </a:r>
          </a:p>
          <a:p>
            <a:pPr marL="174982" indent="-174982">
              <a:buFont typeface="Arial" panose="020B0604020202020204" pitchFamily="34" charset="0"/>
              <a:buChar char="•"/>
            </a:pPr>
            <a:r>
              <a:rPr lang="en-US" dirty="0" smtClean="0"/>
              <a:t>We understand that many of our students may have been out of formal education settings for some time or have been hesitant to enroll in college because of previous experiences.  We keep class sizes small with no more that 15 students per class to maximize the individualized attention you receive and the supervised fieldwork component helps students complete the assignments in a practical way.  We also have additional academic supports available if necessary.</a:t>
            </a:r>
          </a:p>
          <a:p>
            <a:pPr marL="174982" indent="-174982">
              <a:buFont typeface="Arial" panose="020B0604020202020204" pitchFamily="34" charset="0"/>
              <a:buChar char="•"/>
            </a:pPr>
            <a:r>
              <a:rPr lang="en-US" dirty="0" smtClean="0"/>
              <a:t>When you complete the 4 courses here at SPS, you are assigned a Credential</a:t>
            </a:r>
            <a:r>
              <a:rPr lang="en-US" baseline="0" dirty="0" smtClean="0"/>
              <a:t> Advisor that works with you individually to ensure your portfolio is ready for the final assessment by the Council for Professional Recognition.  Our comprehensive credentialing supports also address your final observation and test preparation.  Our goal is that all students are fully prepared to obtain the CDA Credential upon completion of the CDA coursework here at SPS.</a:t>
            </a:r>
            <a:endParaRPr lang="en-US" dirty="0" smtClean="0"/>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I would now like to introduce Jen </a:t>
            </a:r>
            <a:r>
              <a:rPr lang="en-US" dirty="0" err="1" smtClean="0"/>
              <a:t>DePalma</a:t>
            </a:r>
            <a:r>
              <a:rPr lang="en-US" dirty="0" smtClean="0"/>
              <a:t> from the CUNY School of Professional Studies.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6</a:t>
            </a:fld>
            <a:endParaRPr lang="en-US"/>
          </a:p>
        </p:txBody>
      </p:sp>
    </p:spTree>
    <p:extLst>
      <p:ext uri="{BB962C8B-B14F-4D97-AF65-F5344CB8AC3E}">
        <p14:creationId xmlns:p14="http://schemas.microsoft.com/office/powerpoint/2010/main" val="309860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Thank you, Dana.</a:t>
            </a:r>
            <a:r>
              <a:rPr lang="en-US" baseline="0" dirty="0" smtClean="0"/>
              <a:t> </a:t>
            </a:r>
            <a:r>
              <a:rPr lang="en-US" dirty="0" smtClean="0"/>
              <a:t>I would now like to talk</a:t>
            </a:r>
            <a:r>
              <a:rPr lang="en-US" baseline="0" dirty="0" smtClean="0"/>
              <a:t> about the application process for admission into our CDA Certificate program at the CUNY School of Professional Studies.</a:t>
            </a:r>
            <a:endParaRPr lang="en-US" dirty="0" smtClean="0"/>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a:t>
            </a:r>
            <a:r>
              <a:rPr lang="en-US" i="1" dirty="0" smtClean="0"/>
              <a:t>Read the bullet points on this page</a:t>
            </a:r>
            <a:r>
              <a:rPr lang="en-US" dirty="0" smtClean="0"/>
              <a:t>)</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You should include the following in your personal statement:</a:t>
            </a:r>
          </a:p>
          <a:p>
            <a:pPr marL="641600" lvl="1" indent="-174982">
              <a:buFont typeface="Arial" panose="020B0604020202020204" pitchFamily="34" charset="0"/>
              <a:buChar char="•"/>
            </a:pPr>
            <a:r>
              <a:rPr lang="en-US" dirty="0" smtClean="0"/>
              <a:t>Educational Background</a:t>
            </a:r>
          </a:p>
          <a:p>
            <a:pPr marL="641600" lvl="1" indent="-174982">
              <a:buFont typeface="Arial" panose="020B0604020202020204" pitchFamily="34" charset="0"/>
              <a:buChar char="•"/>
            </a:pPr>
            <a:r>
              <a:rPr lang="en-US" dirty="0" smtClean="0"/>
              <a:t>Career goals</a:t>
            </a:r>
          </a:p>
          <a:p>
            <a:pPr marL="641600" lvl="1" indent="-174982">
              <a:buFont typeface="Arial" panose="020B0604020202020204" pitchFamily="34" charset="0"/>
              <a:buChar char="•"/>
            </a:pPr>
            <a:r>
              <a:rPr lang="en-US" dirty="0" smtClean="0"/>
              <a:t>Why you believe the CDA program is a good match for you</a:t>
            </a:r>
          </a:p>
          <a:p>
            <a:pPr marL="641600" lvl="1" indent="-174982">
              <a:buFont typeface="Arial" panose="020B0604020202020204" pitchFamily="34" charset="0"/>
              <a:buChar char="•"/>
            </a:pPr>
            <a:r>
              <a:rPr lang="en-US" dirty="0" smtClean="0"/>
              <a:t>Why you are interested in the field of Early Childhood Education</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Applications for</a:t>
            </a:r>
            <a:r>
              <a:rPr lang="en-US" baseline="0" dirty="0" smtClean="0"/>
              <a:t> Spring 2017 are due by Friday, January 13th, 2017.</a:t>
            </a:r>
          </a:p>
          <a:p>
            <a:pPr marL="174982" indent="-174982">
              <a:buFont typeface="Arial" panose="020B0604020202020204" pitchFamily="34" charset="0"/>
              <a:buChar char="•"/>
            </a:pPr>
            <a:r>
              <a:rPr lang="en-US" baseline="0" dirty="0" smtClean="0"/>
              <a:t>You will see the link for the online application for admission at the bottom of this page.</a:t>
            </a:r>
            <a:endParaRPr lang="en-US" dirty="0" smtClean="0"/>
          </a:p>
        </p:txBody>
      </p:sp>
      <p:sp>
        <p:nvSpPr>
          <p:cNvPr id="4" name="Slide Number Placeholder 3"/>
          <p:cNvSpPr>
            <a:spLocks noGrp="1"/>
          </p:cNvSpPr>
          <p:nvPr>
            <p:ph type="sldNum" sz="quarter" idx="10"/>
          </p:nvPr>
        </p:nvSpPr>
        <p:spPr/>
        <p:txBody>
          <a:bodyPr/>
          <a:lstStyle/>
          <a:p>
            <a:fld id="{1531FBFB-9F4A-4A41-BBFB-B6235F85A050}" type="slidenum">
              <a:rPr lang="en-US" smtClean="0"/>
              <a:t>7</a:t>
            </a:fld>
            <a:endParaRPr lang="en-US"/>
          </a:p>
        </p:txBody>
      </p:sp>
    </p:spTree>
    <p:extLst>
      <p:ext uri="{BB962C8B-B14F-4D97-AF65-F5344CB8AC3E}">
        <p14:creationId xmlns:p14="http://schemas.microsoft.com/office/powerpoint/2010/main" val="119636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Now, I would like to provide you with information about registering for CDA courses.</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a:t>
            </a:r>
            <a:r>
              <a:rPr lang="en-US" i="1" dirty="0" smtClean="0"/>
              <a:t>Read bullet points</a:t>
            </a:r>
            <a:r>
              <a:rPr lang="en-US" dirty="0" smtClean="0"/>
              <a:t>)</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Classes are held at the CUNY School of Professional Studies, located in midtown Manhattan, at</a:t>
            </a:r>
            <a:r>
              <a:rPr lang="en-US" baseline="0" dirty="0" smtClean="0"/>
              <a:t> 119 West 31</a:t>
            </a:r>
            <a:r>
              <a:rPr lang="en-US" baseline="30000" dirty="0" smtClean="0"/>
              <a:t>st</a:t>
            </a:r>
            <a:r>
              <a:rPr lang="en-US" baseline="0" dirty="0" smtClean="0"/>
              <a:t> Street. Classes typically meet on Saturday mornings or afternoons for 2.5 hours. </a:t>
            </a:r>
          </a:p>
          <a:p>
            <a:pPr marL="174982" indent="-174982">
              <a:buFont typeface="Arial" panose="020B0604020202020204" pitchFamily="34" charset="0"/>
              <a:buChar char="•"/>
            </a:pPr>
            <a:r>
              <a:rPr lang="en-US" baseline="0" dirty="0" smtClean="0"/>
              <a:t>We will email the Spring 2017 course schedule information to everyone who registered for this webinar.</a:t>
            </a:r>
          </a:p>
          <a:p>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8</a:t>
            </a:fld>
            <a:endParaRPr lang="en-US"/>
          </a:p>
        </p:txBody>
      </p:sp>
    </p:spTree>
    <p:extLst>
      <p:ext uri="{BB962C8B-B14F-4D97-AF65-F5344CB8AC3E}">
        <p14:creationId xmlns:p14="http://schemas.microsoft.com/office/powerpoint/2010/main" val="74609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dirty="0" smtClean="0"/>
              <a:t>We would also like to provide you with tuition information and with information about tuition assistance that may be available to CDA students.</a:t>
            </a:r>
          </a:p>
          <a:p>
            <a:pPr marL="174982" indent="-174982" defTabSz="933237">
              <a:buFont typeface="Arial" panose="020B0604020202020204" pitchFamily="34" charset="0"/>
              <a:buChar char="•"/>
              <a:defRPr/>
            </a:pPr>
            <a:r>
              <a:rPr lang="en-US" dirty="0" smtClean="0"/>
              <a:t>You will notice the current tuition rates listed for either 1 CDA course or 2 CDA courses in the upcoming Spring semester at the top of this page.</a:t>
            </a:r>
          </a:p>
          <a:p>
            <a:pPr marL="174982" marR="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After this presentation, we will provide you with a copy of the Spring 2017 Tuition and Fees flyer.</a:t>
            </a:r>
          </a:p>
          <a:p>
            <a:pPr marL="174982" indent="-174982" defTabSz="933237">
              <a:buFont typeface="Arial" panose="020B0604020202020204" pitchFamily="34" charset="0"/>
              <a:buChar char="•"/>
              <a:defRPr/>
            </a:pPr>
            <a:endParaRPr lang="en-US" dirty="0" smtClean="0"/>
          </a:p>
          <a:p>
            <a:pPr marL="174982" indent="-174982" defTabSz="933237">
              <a:buFont typeface="Arial" panose="020B0604020202020204" pitchFamily="34" charset="0"/>
              <a:buChar char="•"/>
              <a:defRPr/>
            </a:pPr>
            <a:r>
              <a:rPr lang="en-US" dirty="0" smtClean="0"/>
              <a:t>(</a:t>
            </a:r>
            <a:r>
              <a:rPr lang="en-US" i="1" dirty="0" smtClean="0"/>
              <a:t>Read bullet points</a:t>
            </a:r>
            <a:r>
              <a:rPr lang="en-US" dirty="0" smtClean="0"/>
              <a:t>)</a:t>
            </a:r>
          </a:p>
          <a:p>
            <a:pPr marL="174982" indent="-174982" defTabSz="933237">
              <a:buFont typeface="Arial" panose="020B0604020202020204" pitchFamily="34" charset="0"/>
              <a:buChar char="•"/>
              <a:defRPr/>
            </a:pPr>
            <a:endParaRPr lang="en-US" dirty="0" smtClean="0"/>
          </a:p>
          <a:p>
            <a:pPr marL="174982" indent="-174982" defTabSz="933237">
              <a:buFont typeface="Arial" panose="020B0604020202020204" pitchFamily="34" charset="0"/>
              <a:buChar char="•"/>
              <a:defRPr/>
            </a:pPr>
            <a:r>
              <a:rPr lang="en-US" dirty="0" smtClean="0"/>
              <a:t>Eligibility for EIP funding is based on your employment, and household size and income.</a:t>
            </a:r>
          </a:p>
          <a:p>
            <a:pPr marL="174982" indent="-174982" defTabSz="933237">
              <a:buFont typeface="Arial" panose="020B0604020202020204" pitchFamily="34" charset="0"/>
              <a:buChar char="•"/>
              <a:defRPr/>
            </a:pPr>
            <a:r>
              <a:rPr lang="en-US" dirty="0" smtClean="0"/>
              <a:t>The maximum scholarship for college credit is $2,000 per calendar year.</a:t>
            </a:r>
          </a:p>
          <a:p>
            <a:pPr marL="174982" indent="-174982" defTabSz="933237">
              <a:buFont typeface="Arial" panose="020B0604020202020204" pitchFamily="34" charset="0"/>
              <a:buChar char="•"/>
              <a:defRPr/>
            </a:pPr>
            <a:r>
              <a:rPr lang="en-US" dirty="0" smtClean="0"/>
              <a:t>It is important to note that students must reapply for EIP funding each semester.</a:t>
            </a:r>
          </a:p>
          <a:p>
            <a:pPr marL="174982" indent="-174982" defTabSz="933237">
              <a:buFont typeface="Arial" panose="020B0604020202020204" pitchFamily="34" charset="0"/>
              <a:buChar char="•"/>
              <a:defRPr/>
            </a:pPr>
            <a:r>
              <a:rPr lang="en-US" dirty="0" smtClean="0"/>
              <a:t>If you are interested in joining the program in Spring 2017 and you work for a NYC center-based</a:t>
            </a:r>
            <a:r>
              <a:rPr lang="en-US" baseline="0" dirty="0" smtClean="0"/>
              <a:t> program, we highly encourage you to apply as soon as possible, as it is awarded on a first-come, first-served basis.</a:t>
            </a:r>
          </a:p>
          <a:p>
            <a:pPr marL="174982" indent="-174982" defTabSz="933237">
              <a:buFont typeface="Arial" panose="020B0604020202020204" pitchFamily="34" charset="0"/>
              <a:buChar char="•"/>
              <a:defRPr/>
            </a:pPr>
            <a:r>
              <a:rPr lang="en-US" baseline="0" dirty="0" smtClean="0"/>
              <a:t>If your program is part of </a:t>
            </a:r>
            <a:r>
              <a:rPr lang="en-US" baseline="0" dirty="0" err="1" smtClean="0"/>
              <a:t>QualityStarsNY</a:t>
            </a:r>
            <a:r>
              <a:rPr lang="en-US" baseline="0" dirty="0" smtClean="0"/>
              <a:t>, you may be eligible to access Quality Scholars dollars.</a:t>
            </a:r>
            <a:r>
              <a:rPr lang="en-US" dirty="0" smtClean="0"/>
              <a:t> </a:t>
            </a:r>
          </a:p>
          <a:p>
            <a:pPr marL="174982" indent="-174982" defTabSz="933237">
              <a:buFont typeface="Arial" panose="020B0604020202020204" pitchFamily="34" charset="0"/>
              <a:buChar char="•"/>
              <a:defRPr/>
            </a:pPr>
            <a:endParaRPr lang="en-US" dirty="0" smtClean="0"/>
          </a:p>
          <a:p>
            <a:pPr marL="174982" marR="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addition, a Tuition Payment Plan is also offered to all students as an alternative in paying for education expenses. </a:t>
            </a:r>
          </a:p>
          <a:p>
            <a:pPr marL="174982" marR="0" indent="-174982" algn="l" defTabSz="9332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4982" indent="-174982" defTabSz="933237">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1531FBFB-9F4A-4A41-BBFB-B6235F85A050}" type="slidenum">
              <a:rPr lang="en-US" smtClean="0"/>
              <a:t>9</a:t>
            </a:fld>
            <a:endParaRPr lang="en-US"/>
          </a:p>
        </p:txBody>
      </p:sp>
    </p:spTree>
    <p:extLst>
      <p:ext uri="{BB962C8B-B14F-4D97-AF65-F5344CB8AC3E}">
        <p14:creationId xmlns:p14="http://schemas.microsoft.com/office/powerpoint/2010/main" val="1899009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5">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userDrawn="1">
            <p:ph type="body" sz="quarter" idx="10" hasCustomPrompt="1"/>
          </p:nvPr>
        </p:nvSpPr>
        <p:spPr>
          <a:xfrm>
            <a:off x="2344184" y="1789561"/>
            <a:ext cx="5968423" cy="806897"/>
          </a:xfrm>
          <a:prstGeom prst="rect">
            <a:avLst/>
          </a:prstGeom>
        </p:spPr>
        <p:txBody>
          <a:bodyPr vert="horz"/>
          <a:lstStyle>
            <a:lvl1pPr marL="0" indent="0" algn="r">
              <a:buNone/>
              <a:defRPr sz="4500" b="1">
                <a:solidFill>
                  <a:schemeClr val="bg1"/>
                </a:solidFill>
              </a:defRPr>
            </a:lvl1pPr>
          </a:lstStyle>
          <a:p>
            <a:pPr lvl="0"/>
            <a:r>
              <a:rPr lang="en-US" dirty="0" smtClean="0"/>
              <a:t>Presentation title</a:t>
            </a:r>
            <a:endParaRPr lang="en-US" dirty="0"/>
          </a:p>
        </p:txBody>
      </p:sp>
      <p:sp>
        <p:nvSpPr>
          <p:cNvPr id="6" name="TextBox 5"/>
          <p:cNvSpPr txBox="1"/>
          <p:nvPr userDrawn="1"/>
        </p:nvSpPr>
        <p:spPr>
          <a:xfrm>
            <a:off x="7712364" y="3082636"/>
            <a:ext cx="184666" cy="369332"/>
          </a:xfrm>
          <a:prstGeom prst="rect">
            <a:avLst/>
          </a:prstGeom>
          <a:noFill/>
        </p:spPr>
        <p:txBody>
          <a:bodyPr wrap="none" rtlCol="0">
            <a:spAutoFit/>
          </a:bodyPr>
          <a:lstStyle/>
          <a:p>
            <a:endParaRPr lang="en-US" dirty="0"/>
          </a:p>
        </p:txBody>
      </p:sp>
      <p:cxnSp>
        <p:nvCxnSpPr>
          <p:cNvPr id="10" name="Straight Connector 9"/>
          <p:cNvCxnSpPr/>
          <p:nvPr userDrawn="1"/>
        </p:nvCxnSpPr>
        <p:spPr>
          <a:xfrm flipH="1">
            <a:off x="2344184" y="2678561"/>
            <a:ext cx="5964402"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sz="quarter" idx="11" hasCustomPrompt="1"/>
          </p:nvPr>
        </p:nvSpPr>
        <p:spPr>
          <a:xfrm>
            <a:off x="2346499" y="2810611"/>
            <a:ext cx="5968423" cy="710854"/>
          </a:xfrm>
          <a:prstGeom prst="rect">
            <a:avLst/>
          </a:prstGeom>
        </p:spPr>
        <p:txBody>
          <a:bodyPr vert="horz"/>
          <a:lstStyle>
            <a:lvl1pPr marL="0" indent="0" algn="r">
              <a:buNone/>
              <a:defRPr sz="3600" b="0">
                <a:solidFill>
                  <a:schemeClr val="bg1"/>
                </a:solidFill>
              </a:defRPr>
            </a:lvl1pPr>
          </a:lstStyle>
          <a:p>
            <a:pPr lvl="0"/>
            <a:r>
              <a:rPr lang="en-US" dirty="0" smtClean="0"/>
              <a:t>Sub title</a:t>
            </a:r>
            <a:endParaRPr lang="en-US" dirty="0"/>
          </a:p>
        </p:txBody>
      </p:sp>
      <p:sp>
        <p:nvSpPr>
          <p:cNvPr id="15" name="Picture Placeholder 14"/>
          <p:cNvSpPr>
            <a:spLocks noGrp="1"/>
          </p:cNvSpPr>
          <p:nvPr>
            <p:ph type="pic" sz="quarter" idx="12"/>
          </p:nvPr>
        </p:nvSpPr>
        <p:spPr>
          <a:xfrm>
            <a:off x="219364" y="1627908"/>
            <a:ext cx="2540287" cy="2402853"/>
          </a:xfrm>
          <a:prstGeom prst="rect">
            <a:avLst/>
          </a:prstGeom>
        </p:spPr>
        <p:txBody>
          <a:bodyPr vert="horz"/>
          <a:lstStyle/>
          <a:p>
            <a:r>
              <a:rPr lang="en-US" smtClean="0"/>
              <a:t>Drag picture to placeholder or click icon to add</a:t>
            </a:r>
            <a:endParaRPr lang="en-US" dirty="0"/>
          </a:p>
        </p:txBody>
      </p:sp>
      <p:pic>
        <p:nvPicPr>
          <p:cNvPr id="9" name="Picture 8" descr="2linelogowtagline_KOorangecub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0171" y="5550428"/>
            <a:ext cx="2958642" cy="1005840"/>
          </a:xfrm>
          <a:prstGeom prst="rect">
            <a:avLst/>
          </a:prstGeom>
        </p:spPr>
      </p:pic>
    </p:spTree>
    <p:extLst>
      <p:ext uri="{BB962C8B-B14F-4D97-AF65-F5344CB8AC3E}">
        <p14:creationId xmlns:p14="http://schemas.microsoft.com/office/powerpoint/2010/main" val="1446503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tex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4808130" y="6517583"/>
            <a:ext cx="3234329" cy="276999"/>
          </a:xfrm>
          <a:prstGeom prst="rect">
            <a:avLst/>
          </a:prstGeom>
          <a:noFill/>
        </p:spPr>
        <p:txBody>
          <a:bodyPr wrap="none" rtlCol="0">
            <a:spAutoFit/>
          </a:bodyPr>
          <a:lstStyle/>
          <a:p>
            <a:r>
              <a:rPr lang="en-US" sz="1200" b="1" dirty="0" smtClean="0">
                <a:solidFill>
                  <a:schemeClr val="bg1"/>
                </a:solidFill>
                <a:latin typeface="Arial"/>
                <a:cs typeface="Arial"/>
              </a:rPr>
              <a:t>Education That Works As Hard As You Do</a:t>
            </a:r>
            <a:endParaRPr lang="en-US" sz="1200" b="1" dirty="0">
              <a:solidFill>
                <a:schemeClr val="bg1"/>
              </a:solidFill>
              <a:latin typeface="Arial"/>
              <a:cs typeface="Arial"/>
            </a:endParaRPr>
          </a:p>
        </p:txBody>
      </p:sp>
      <p:sp>
        <p:nvSpPr>
          <p:cNvPr id="9" name="Text Placeholder 2"/>
          <p:cNvSpPr>
            <a:spLocks noGrp="1"/>
          </p:cNvSpPr>
          <p:nvPr>
            <p:ph type="body" sz="quarter" idx="11" hasCustomPrompt="1"/>
          </p:nvPr>
        </p:nvSpPr>
        <p:spPr>
          <a:xfrm>
            <a:off x="554639" y="620952"/>
            <a:ext cx="8231452" cy="781939"/>
          </a:xfrm>
          <a:prstGeom prst="rect">
            <a:avLst/>
          </a:prstGeom>
        </p:spPr>
        <p:txBody>
          <a:bodyPr vert="horz"/>
          <a:lstStyle>
            <a:lvl1pPr marL="0" indent="0" algn="l">
              <a:buNone/>
              <a:defRPr sz="3600" b="1">
                <a:solidFill>
                  <a:schemeClr val="tx1"/>
                </a:solidFill>
              </a:defRPr>
            </a:lvl1pPr>
          </a:lstStyle>
          <a:p>
            <a:pPr lvl="0"/>
            <a:r>
              <a:rPr lang="en-US" dirty="0" smtClean="0"/>
              <a:t>Body Text header</a:t>
            </a:r>
            <a:endParaRPr lang="en-US" dirty="0"/>
          </a:p>
        </p:txBody>
      </p:sp>
      <p:sp>
        <p:nvSpPr>
          <p:cNvPr id="11" name="Text Placeholder 10"/>
          <p:cNvSpPr>
            <a:spLocks noGrp="1"/>
          </p:cNvSpPr>
          <p:nvPr>
            <p:ph type="body" sz="quarter" idx="12" hasCustomPrompt="1"/>
          </p:nvPr>
        </p:nvSpPr>
        <p:spPr>
          <a:xfrm>
            <a:off x="3266641" y="1742216"/>
            <a:ext cx="4932161" cy="751609"/>
          </a:xfrm>
          <a:prstGeom prst="rect">
            <a:avLst/>
          </a:prstGeom>
        </p:spPr>
        <p:txBody>
          <a:bodyPr vert="horz"/>
          <a:lstStyle>
            <a:lvl1pPr marL="0" indent="0">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Body Text </a:t>
            </a:r>
          </a:p>
        </p:txBody>
      </p:sp>
      <p:sp>
        <p:nvSpPr>
          <p:cNvPr id="13" name="Picture Placeholder 12"/>
          <p:cNvSpPr>
            <a:spLocks noGrp="1"/>
          </p:cNvSpPr>
          <p:nvPr>
            <p:ph type="pic" sz="quarter" idx="13"/>
          </p:nvPr>
        </p:nvSpPr>
        <p:spPr>
          <a:xfrm>
            <a:off x="554639" y="1801813"/>
            <a:ext cx="2436812" cy="4029075"/>
          </a:xfrm>
          <a:prstGeom prst="rect">
            <a:avLst/>
          </a:prstGeom>
        </p:spPr>
        <p:txBody>
          <a:bodyPr vert="horz"/>
          <a:lstStyle/>
          <a:p>
            <a:r>
              <a:rPr lang="en-US" smtClean="0"/>
              <a:t>Drag picture to placeholder or click icon to add</a:t>
            </a:r>
            <a:endParaRPr lang="en-US"/>
          </a:p>
        </p:txBody>
      </p:sp>
      <p:sp>
        <p:nvSpPr>
          <p:cNvPr id="2" name="Rectangle 1"/>
          <p:cNvSpPr/>
          <p:nvPr userDrawn="1"/>
        </p:nvSpPr>
        <p:spPr>
          <a:xfrm>
            <a:off x="7867860" y="6501971"/>
            <a:ext cx="261610" cy="215444"/>
          </a:xfrm>
          <a:prstGeom prst="rect">
            <a:avLst/>
          </a:prstGeom>
        </p:spPr>
        <p:txBody>
          <a:bodyPr wrap="none">
            <a:spAutoFit/>
          </a:bodyPr>
          <a:lstStyle/>
          <a:p>
            <a:r>
              <a:rPr lang="en-US" sz="800" b="1" dirty="0" smtClean="0">
                <a:solidFill>
                  <a:schemeClr val="bg1"/>
                </a:solidFill>
                <a:latin typeface="+mn-lt"/>
                <a:cs typeface="Arial"/>
              </a:rPr>
              <a:t>®</a:t>
            </a:r>
            <a:endParaRPr lang="en-US" sz="800" dirty="0"/>
          </a:p>
        </p:txBody>
      </p:sp>
    </p:spTree>
    <p:extLst>
      <p:ext uri="{BB962C8B-B14F-4D97-AF65-F5344CB8AC3E}">
        <p14:creationId xmlns:p14="http://schemas.microsoft.com/office/powerpoint/2010/main" val="48217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4808130" y="6517583"/>
            <a:ext cx="3234329" cy="276999"/>
          </a:xfrm>
          <a:prstGeom prst="rect">
            <a:avLst/>
          </a:prstGeom>
          <a:noFill/>
        </p:spPr>
        <p:txBody>
          <a:bodyPr wrap="none" rtlCol="0">
            <a:spAutoFit/>
          </a:bodyPr>
          <a:lstStyle/>
          <a:p>
            <a:r>
              <a:rPr lang="en-US" sz="1200" b="1" dirty="0" smtClean="0">
                <a:solidFill>
                  <a:schemeClr val="bg1"/>
                </a:solidFill>
                <a:latin typeface="Arial"/>
                <a:cs typeface="Arial"/>
              </a:rPr>
              <a:t>Education That Works As Hard As You Do</a:t>
            </a:r>
            <a:endParaRPr lang="en-US" sz="1200" b="1" dirty="0">
              <a:solidFill>
                <a:schemeClr val="bg1"/>
              </a:solidFill>
              <a:latin typeface="Arial"/>
              <a:cs typeface="Arial"/>
            </a:endParaRPr>
          </a:p>
        </p:txBody>
      </p:sp>
      <p:sp>
        <p:nvSpPr>
          <p:cNvPr id="5" name="Rectangle 4"/>
          <p:cNvSpPr/>
          <p:nvPr userDrawn="1"/>
        </p:nvSpPr>
        <p:spPr>
          <a:xfrm>
            <a:off x="7867860" y="6501971"/>
            <a:ext cx="261610" cy="215444"/>
          </a:xfrm>
          <a:prstGeom prst="rect">
            <a:avLst/>
          </a:prstGeom>
        </p:spPr>
        <p:txBody>
          <a:bodyPr wrap="none">
            <a:spAutoFit/>
          </a:bodyPr>
          <a:lstStyle/>
          <a:p>
            <a:r>
              <a:rPr lang="en-US" sz="800" b="1" dirty="0" smtClean="0">
                <a:solidFill>
                  <a:schemeClr val="bg1"/>
                </a:solidFill>
                <a:latin typeface="+mn-lt"/>
                <a:cs typeface="Arial"/>
              </a:rPr>
              <a:t>®</a:t>
            </a:r>
            <a:endParaRPr lang="en-US" sz="800" dirty="0"/>
          </a:p>
        </p:txBody>
      </p:sp>
    </p:spTree>
    <p:extLst>
      <p:ext uri="{BB962C8B-B14F-4D97-AF65-F5344CB8AC3E}">
        <p14:creationId xmlns:p14="http://schemas.microsoft.com/office/powerpoint/2010/main" val="162559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4808130" y="6517583"/>
            <a:ext cx="3234329" cy="276999"/>
          </a:xfrm>
          <a:prstGeom prst="rect">
            <a:avLst/>
          </a:prstGeom>
          <a:noFill/>
        </p:spPr>
        <p:txBody>
          <a:bodyPr wrap="none" rtlCol="0">
            <a:spAutoFit/>
          </a:bodyPr>
          <a:lstStyle/>
          <a:p>
            <a:r>
              <a:rPr lang="en-US" sz="1200" b="1" dirty="0" smtClean="0">
                <a:solidFill>
                  <a:schemeClr val="bg1"/>
                </a:solidFill>
                <a:latin typeface="Arial"/>
                <a:cs typeface="Arial"/>
              </a:rPr>
              <a:t>Education That Works As Hard As You Do</a:t>
            </a:r>
            <a:endParaRPr lang="en-US" sz="1200" b="1" dirty="0">
              <a:solidFill>
                <a:schemeClr val="bg1"/>
              </a:solidFill>
              <a:latin typeface="Arial"/>
              <a:cs typeface="Arial"/>
            </a:endParaRPr>
          </a:p>
        </p:txBody>
      </p:sp>
      <p:sp>
        <p:nvSpPr>
          <p:cNvPr id="7" name="Rectangle 6"/>
          <p:cNvSpPr/>
          <p:nvPr userDrawn="1"/>
        </p:nvSpPr>
        <p:spPr>
          <a:xfrm>
            <a:off x="7867860" y="6501971"/>
            <a:ext cx="261610" cy="215444"/>
          </a:xfrm>
          <a:prstGeom prst="rect">
            <a:avLst/>
          </a:prstGeom>
        </p:spPr>
        <p:txBody>
          <a:bodyPr wrap="none">
            <a:spAutoFit/>
          </a:bodyPr>
          <a:lstStyle/>
          <a:p>
            <a:r>
              <a:rPr lang="en-US" sz="800" b="1" dirty="0" smtClean="0">
                <a:solidFill>
                  <a:schemeClr val="bg1"/>
                </a:solidFill>
                <a:latin typeface="+mn-lt"/>
                <a:cs typeface="Arial"/>
              </a:rPr>
              <a:t>®</a:t>
            </a:r>
            <a:endParaRPr lang="en-US" sz="800" dirty="0"/>
          </a:p>
        </p:txBody>
      </p:sp>
    </p:spTree>
    <p:extLst>
      <p:ext uri="{BB962C8B-B14F-4D97-AF65-F5344CB8AC3E}">
        <p14:creationId xmlns:p14="http://schemas.microsoft.com/office/powerpoint/2010/main" val="3545098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30868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37" r:id="rId3"/>
    <p:sldLayoutId id="2147483743" r:id="rId4"/>
  </p:sldLayoutIdLst>
  <p:txStyles>
    <p:titleStyle>
      <a:lvl1pPr algn="ctr" defTabSz="457200" rtl="0" eaLnBrk="1" latinLnBrk="0" hangingPunct="1">
        <a:spcBef>
          <a:spcPct val="0"/>
        </a:spcBef>
        <a:buNone/>
        <a:defRPr sz="4400" b="1" kern="1200">
          <a:solidFill>
            <a:srgbClr val="E7832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3F8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F8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F8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F8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F8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na.benzo@cuny.edu"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mailto:kimberly.enoch@cuny.edu" TargetMode="External"/><Relationship Id="rId4" Type="http://schemas.openxmlformats.org/officeDocument/2006/relationships/hyperlink" Target="mailto:Jennifer.depalma@cuny.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earlychildhoodn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acouncil.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ps.cuny.edu/admissions/certificate-admissio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ps.cuny.edu/filestore/7/8/3_96f9667174d72f8/783_c53f7242bda5e13.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ecetp.pdp.albany.edu/eip.s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5300" y="1866965"/>
            <a:ext cx="7817307" cy="806897"/>
          </a:xfrm>
        </p:spPr>
        <p:txBody>
          <a:bodyPr/>
          <a:lstStyle/>
          <a:p>
            <a:r>
              <a:rPr lang="en-US" sz="2800" dirty="0" smtClean="0"/>
              <a:t>Child Development Associate Certificate</a:t>
            </a:r>
            <a:endParaRPr lang="en-US" sz="2800" dirty="0"/>
          </a:p>
        </p:txBody>
      </p:sp>
      <p:sp>
        <p:nvSpPr>
          <p:cNvPr id="3" name="Text Placeholder 2"/>
          <p:cNvSpPr>
            <a:spLocks noGrp="1"/>
          </p:cNvSpPr>
          <p:nvPr>
            <p:ph type="body" sz="quarter" idx="11"/>
          </p:nvPr>
        </p:nvSpPr>
        <p:spPr/>
        <p:txBody>
          <a:bodyPr/>
          <a:lstStyle/>
          <a:p>
            <a:r>
              <a:rPr lang="en-US" sz="2000" dirty="0" smtClean="0"/>
              <a:t>Tuesday, December 6, 2016</a:t>
            </a:r>
          </a:p>
          <a:p>
            <a:r>
              <a:rPr lang="en-US" sz="2000" dirty="0" smtClean="0"/>
              <a:t>1:00 – 2:00 PM</a:t>
            </a:r>
          </a:p>
          <a:p>
            <a:r>
              <a:rPr lang="en-US" sz="2000" dirty="0" smtClean="0"/>
              <a:t>Presenters:</a:t>
            </a:r>
          </a:p>
          <a:p>
            <a:r>
              <a:rPr lang="en-US" sz="2000" dirty="0" smtClean="0"/>
              <a:t>Dana </a:t>
            </a:r>
            <a:r>
              <a:rPr lang="en-US" sz="2000" dirty="0" err="1" smtClean="0"/>
              <a:t>Benzo</a:t>
            </a:r>
            <a:r>
              <a:rPr lang="en-US" sz="2000" dirty="0" smtClean="0"/>
              <a:t>, NY Early Childhood PDI</a:t>
            </a:r>
          </a:p>
          <a:p>
            <a:r>
              <a:rPr lang="en-US" sz="2000" dirty="0" smtClean="0"/>
              <a:t>Jennifer </a:t>
            </a:r>
            <a:r>
              <a:rPr lang="en-US" sz="2000" dirty="0" err="1" smtClean="0"/>
              <a:t>DePalma</a:t>
            </a:r>
            <a:r>
              <a:rPr lang="en-US" sz="2000" dirty="0" smtClean="0"/>
              <a:t>, CUNY SPS</a:t>
            </a:r>
            <a:endParaRPr lang="en-US" sz="2000" dirty="0"/>
          </a:p>
        </p:txBody>
      </p:sp>
      <p:pic>
        <p:nvPicPr>
          <p:cNvPr id="5" name="Picture 4"/>
          <p:cNvPicPr>
            <a:picLocks noChangeAspect="1"/>
          </p:cNvPicPr>
          <p:nvPr/>
        </p:nvPicPr>
        <p:blipFill>
          <a:blip r:embed="rId3"/>
          <a:stretch>
            <a:fillRect/>
          </a:stretch>
        </p:blipFill>
        <p:spPr>
          <a:xfrm>
            <a:off x="406399" y="5634530"/>
            <a:ext cx="3597449" cy="880570"/>
          </a:xfrm>
          <a:prstGeom prst="rect">
            <a:avLst/>
          </a:prstGeom>
        </p:spPr>
      </p:pic>
    </p:spTree>
    <p:extLst>
      <p:ext uri="{BB962C8B-B14F-4D97-AF65-F5344CB8AC3E}">
        <p14:creationId xmlns:p14="http://schemas.microsoft.com/office/powerpoint/2010/main" val="3520575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33738"/>
            <a:ext cx="8229600" cy="706062"/>
          </a:xfrm>
          <a:prstGeom prst="rect">
            <a:avLst/>
          </a:prstGeom>
        </p:spPr>
        <p:txBody>
          <a:bodyPr>
            <a:normAutofit/>
          </a:bodyPr>
          <a:lstStyle>
            <a:lvl1pPr algn="ctr" defTabSz="457200" rtl="0" eaLnBrk="1" latinLnBrk="0" hangingPunct="1">
              <a:spcBef>
                <a:spcPct val="0"/>
              </a:spcBef>
              <a:buNone/>
              <a:defRPr sz="4400" b="1" kern="1200">
                <a:solidFill>
                  <a:srgbClr val="E7832F"/>
                </a:solidFill>
                <a:latin typeface="+mj-lt"/>
                <a:ea typeface="+mj-ea"/>
                <a:cs typeface="+mj-cs"/>
              </a:defRPr>
            </a:lvl1pPr>
          </a:lstStyle>
          <a:p>
            <a:r>
              <a:rPr lang="en-US" sz="2800" dirty="0" smtClean="0">
                <a:solidFill>
                  <a:srgbClr val="003F82"/>
                </a:solidFill>
                <a:latin typeface="Arial"/>
                <a:cs typeface="Arial"/>
              </a:rPr>
              <a:t>Contact Information</a:t>
            </a:r>
            <a:endParaRPr lang="en-US" sz="2800" dirty="0">
              <a:solidFill>
                <a:srgbClr val="003F82"/>
              </a:solidFill>
              <a:latin typeface="Arial"/>
              <a:cs typeface="Arial"/>
            </a:endParaRPr>
          </a:p>
        </p:txBody>
      </p:sp>
      <p:sp>
        <p:nvSpPr>
          <p:cNvPr id="4" name="TextBox 3"/>
          <p:cNvSpPr txBox="1"/>
          <p:nvPr/>
        </p:nvSpPr>
        <p:spPr>
          <a:xfrm>
            <a:off x="457200" y="1143000"/>
            <a:ext cx="7924800" cy="4801314"/>
          </a:xfrm>
          <a:prstGeom prst="rect">
            <a:avLst/>
          </a:prstGeom>
          <a:noFill/>
        </p:spPr>
        <p:txBody>
          <a:bodyPr wrap="square" rtlCol="0">
            <a:spAutoFit/>
          </a:bodyPr>
          <a:lstStyle/>
          <a:p>
            <a:r>
              <a:rPr lang="en-US" i="1" dirty="0"/>
              <a:t>CDA program, credentialing process and career pathways:</a:t>
            </a:r>
            <a:endParaRPr lang="en-US" dirty="0"/>
          </a:p>
          <a:p>
            <a:endParaRPr lang="en-US" dirty="0"/>
          </a:p>
          <a:p>
            <a:r>
              <a:rPr lang="en-US" dirty="0"/>
              <a:t>Dana Benzo</a:t>
            </a:r>
          </a:p>
          <a:p>
            <a:r>
              <a:rPr lang="en-US" dirty="0"/>
              <a:t>Academic Director, NY Early Childhood PDI</a:t>
            </a:r>
          </a:p>
          <a:p>
            <a:r>
              <a:rPr lang="en-US" dirty="0"/>
              <a:t>718.254.7288</a:t>
            </a:r>
          </a:p>
          <a:p>
            <a:r>
              <a:rPr lang="en-US" dirty="0">
                <a:hlinkClick r:id="rId3"/>
              </a:rPr>
              <a:t>Dana.benzo@cuny.edu</a:t>
            </a:r>
            <a:r>
              <a:rPr lang="en-US" dirty="0"/>
              <a:t> </a:t>
            </a:r>
          </a:p>
          <a:p>
            <a:endParaRPr lang="en-US" i="1" dirty="0" smtClean="0"/>
          </a:p>
          <a:p>
            <a:endParaRPr lang="en-US" i="1" dirty="0" smtClean="0"/>
          </a:p>
          <a:p>
            <a:r>
              <a:rPr lang="en-US" i="1" dirty="0" smtClean="0"/>
              <a:t>CDA program, including the application and registration processes</a:t>
            </a:r>
            <a:r>
              <a:rPr lang="en-US" dirty="0" smtClean="0"/>
              <a:t>:</a:t>
            </a:r>
          </a:p>
          <a:p>
            <a:endParaRPr lang="en-US" dirty="0"/>
          </a:p>
          <a:p>
            <a:r>
              <a:rPr lang="en-US" dirty="0" smtClean="0"/>
              <a:t>Jennifer </a:t>
            </a:r>
            <a:r>
              <a:rPr lang="en-US" dirty="0" err="1" smtClean="0"/>
              <a:t>DePalma</a:t>
            </a:r>
            <a:r>
              <a:rPr lang="en-US" dirty="0" smtClean="0"/>
              <a:t>						Kimberly Enoch</a:t>
            </a:r>
          </a:p>
          <a:p>
            <a:r>
              <a:rPr lang="en-US" dirty="0" smtClean="0"/>
              <a:t>Program Manager, CUNY SPS			Program Director, CUNY SPS</a:t>
            </a:r>
          </a:p>
          <a:p>
            <a:r>
              <a:rPr lang="en-US" dirty="0" smtClean="0"/>
              <a:t>646.664.8605						646.664.8603</a:t>
            </a:r>
          </a:p>
          <a:p>
            <a:r>
              <a:rPr lang="en-US" dirty="0" smtClean="0">
                <a:hlinkClick r:id="rId4"/>
              </a:rPr>
              <a:t>Jennifer.depalma@cuny.edu</a:t>
            </a:r>
            <a:r>
              <a:rPr lang="en-US" dirty="0" smtClean="0"/>
              <a:t>			</a:t>
            </a:r>
            <a:r>
              <a:rPr lang="en-US" dirty="0" smtClean="0">
                <a:hlinkClick r:id="rId5"/>
              </a:rPr>
              <a:t>kimberly.enoch@cuny.edu</a:t>
            </a:r>
            <a:endParaRPr lang="en-US" dirty="0" smtClean="0"/>
          </a:p>
          <a:p>
            <a:endParaRPr lang="en-US" dirty="0"/>
          </a:p>
          <a:p>
            <a:endParaRPr lang="en-US" dirty="0" smtClean="0"/>
          </a:p>
          <a:p>
            <a:endParaRPr lang="en-US" dirty="0"/>
          </a:p>
        </p:txBody>
      </p:sp>
      <p:pic>
        <p:nvPicPr>
          <p:cNvPr id="5" name="Picture 4" descr="Welcom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9700" y="779851"/>
            <a:ext cx="1827100" cy="15834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0271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ctr"/>
            <a:r>
              <a:rPr lang="en-US" sz="2800" dirty="0"/>
              <a:t>What is the CDA Program at the </a:t>
            </a:r>
            <a:br>
              <a:rPr lang="en-US" sz="2800" dirty="0"/>
            </a:br>
            <a:r>
              <a:rPr lang="en-US" sz="2800" dirty="0"/>
              <a:t>CUNY School of Professional Studies?</a:t>
            </a:r>
          </a:p>
        </p:txBody>
      </p:sp>
      <p:sp>
        <p:nvSpPr>
          <p:cNvPr id="6" name="Content Placeholder 2"/>
          <p:cNvSpPr txBox="1">
            <a:spLocks/>
          </p:cNvSpPr>
          <p:nvPr/>
        </p:nvSpPr>
        <p:spPr>
          <a:xfrm>
            <a:off x="457200" y="2070101"/>
            <a:ext cx="8229600" cy="339819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3F8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F8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F8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F8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F8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376092"/>
                </a:solidFill>
              </a:rPr>
              <a:t>Offered in partnership with the NY Early Childhood Professional Development Institute (PDI): </a:t>
            </a:r>
            <a:r>
              <a:rPr lang="en-US" sz="1800" dirty="0" smtClean="0">
                <a:solidFill>
                  <a:srgbClr val="376092"/>
                </a:solidFill>
                <a:hlinkClick r:id="rId3"/>
              </a:rPr>
              <a:t>http://www.earlychildhoodny.org/</a:t>
            </a:r>
            <a:r>
              <a:rPr lang="en-US" sz="1800" dirty="0" smtClean="0">
                <a:solidFill>
                  <a:srgbClr val="376092"/>
                </a:solidFill>
              </a:rPr>
              <a:t>.</a:t>
            </a:r>
          </a:p>
          <a:p>
            <a:pPr marL="0" indent="0">
              <a:buFont typeface="Arial"/>
              <a:buNone/>
            </a:pPr>
            <a:r>
              <a:rPr lang="en-US" sz="1800" dirty="0" smtClean="0">
                <a:solidFill>
                  <a:srgbClr val="376092"/>
                </a:solidFill>
              </a:rPr>
              <a:t> </a:t>
            </a:r>
          </a:p>
          <a:p>
            <a:r>
              <a:rPr lang="en-US" sz="1800" dirty="0" smtClean="0">
                <a:solidFill>
                  <a:srgbClr val="376092"/>
                </a:solidFill>
              </a:rPr>
              <a:t>Consists of 4 courses (3 credits each) for a total of 12 undergraduate college credits:</a:t>
            </a:r>
          </a:p>
          <a:p>
            <a:pPr lvl="1"/>
            <a:r>
              <a:rPr lang="en-US" sz="1800" dirty="0" smtClean="0">
                <a:solidFill>
                  <a:srgbClr val="376092"/>
                </a:solidFill>
              </a:rPr>
              <a:t>EDUC 200 Child Development Birth to 5 Years</a:t>
            </a:r>
          </a:p>
          <a:p>
            <a:pPr lvl="1"/>
            <a:r>
              <a:rPr lang="en-US" sz="1800" dirty="0" smtClean="0">
                <a:solidFill>
                  <a:srgbClr val="376092"/>
                </a:solidFill>
              </a:rPr>
              <a:t>EDUC 201 Observing &amp; Recording the Development of the Young Child</a:t>
            </a:r>
          </a:p>
          <a:p>
            <a:pPr lvl="1"/>
            <a:r>
              <a:rPr lang="en-US" sz="1800" dirty="0" smtClean="0">
                <a:solidFill>
                  <a:srgbClr val="376092"/>
                </a:solidFill>
              </a:rPr>
              <a:t>EDUC 202 Integrated Curriculum &amp; Learning Environments</a:t>
            </a:r>
          </a:p>
          <a:p>
            <a:pPr lvl="1"/>
            <a:r>
              <a:rPr lang="en-US" sz="1800" dirty="0" smtClean="0">
                <a:solidFill>
                  <a:srgbClr val="376092"/>
                </a:solidFill>
              </a:rPr>
              <a:t>EDUC 203 Family, Program, and Professional Dynamics</a:t>
            </a:r>
          </a:p>
          <a:p>
            <a:pPr marL="0" indent="0">
              <a:buFont typeface="Arial"/>
              <a:buNone/>
            </a:pPr>
            <a:endParaRPr lang="en-US" dirty="0">
              <a:solidFill>
                <a:srgbClr val="376092"/>
              </a:solidFill>
            </a:endParaRPr>
          </a:p>
        </p:txBody>
      </p:sp>
    </p:spTree>
    <p:extLst>
      <p:ext uri="{BB962C8B-B14F-4D97-AF65-F5344CB8AC3E}">
        <p14:creationId xmlns:p14="http://schemas.microsoft.com/office/powerpoint/2010/main" val="707907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4204" y="513834"/>
            <a:ext cx="4579975" cy="523220"/>
          </a:xfrm>
          <a:prstGeom prst="rect">
            <a:avLst/>
          </a:prstGeom>
        </p:spPr>
        <p:txBody>
          <a:bodyPr wrap="none">
            <a:spAutoFit/>
          </a:bodyPr>
          <a:lstStyle/>
          <a:p>
            <a:r>
              <a:rPr lang="en-US" sz="2800" b="1" dirty="0"/>
              <a:t>About the CDA Credential</a:t>
            </a:r>
          </a:p>
        </p:txBody>
      </p:sp>
      <p:sp>
        <p:nvSpPr>
          <p:cNvPr id="4" name="Content Placeholder 2"/>
          <p:cNvSpPr txBox="1">
            <a:spLocks/>
          </p:cNvSpPr>
          <p:nvPr/>
        </p:nvSpPr>
        <p:spPr>
          <a:xfrm>
            <a:off x="609600" y="1425076"/>
            <a:ext cx="8229600" cy="4350911"/>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rgbClr val="003F8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F8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F8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F8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F8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solidFill>
                  <a:srgbClr val="376092"/>
                </a:solidFill>
              </a:rPr>
              <a:t>Our courses fulfill the 120 hour formal coursework requirement necessary for the CDA Credential awarded by the Council for Professional Recognition: </a:t>
            </a:r>
            <a:r>
              <a:rPr lang="en-US" sz="1800" u="sng" dirty="0" smtClean="0">
                <a:solidFill>
                  <a:srgbClr val="376092"/>
                </a:solidFill>
                <a:hlinkClick r:id="rId3"/>
              </a:rPr>
              <a:t>www.cdacouncil.org</a:t>
            </a:r>
            <a:r>
              <a:rPr lang="en-US" sz="1800" dirty="0" smtClean="0">
                <a:solidFill>
                  <a:srgbClr val="376092"/>
                </a:solidFill>
              </a:rPr>
              <a:t> </a:t>
            </a:r>
          </a:p>
          <a:p>
            <a:endParaRPr lang="en-US" sz="1800" dirty="0" smtClean="0">
              <a:solidFill>
                <a:srgbClr val="376092"/>
              </a:solidFill>
            </a:endParaRPr>
          </a:p>
          <a:p>
            <a:r>
              <a:rPr lang="en-US" sz="1800" dirty="0" smtClean="0">
                <a:solidFill>
                  <a:srgbClr val="376092"/>
                </a:solidFill>
              </a:rPr>
              <a:t>The CDA is:</a:t>
            </a:r>
          </a:p>
          <a:p>
            <a:pPr lvl="1"/>
            <a:r>
              <a:rPr lang="en-US" sz="1800" dirty="0" smtClean="0">
                <a:solidFill>
                  <a:srgbClr val="376092"/>
                </a:solidFill>
              </a:rPr>
              <a:t>The foundation of an early childhood educator's career path. </a:t>
            </a:r>
          </a:p>
          <a:p>
            <a:pPr lvl="1"/>
            <a:r>
              <a:rPr lang="en-US" sz="1800" dirty="0" smtClean="0">
                <a:solidFill>
                  <a:srgbClr val="376092"/>
                </a:solidFill>
              </a:rPr>
              <a:t>The most widely recognized national credential in early childhood education.</a:t>
            </a:r>
          </a:p>
          <a:p>
            <a:pPr lvl="1"/>
            <a:r>
              <a:rPr lang="en-US" sz="1800" dirty="0" smtClean="0">
                <a:solidFill>
                  <a:srgbClr val="376092"/>
                </a:solidFill>
              </a:rPr>
              <a:t>Based on a core set of Competency Standards.</a:t>
            </a:r>
          </a:p>
          <a:p>
            <a:endParaRPr lang="en-US" sz="1800" dirty="0" smtClean="0">
              <a:solidFill>
                <a:srgbClr val="376092"/>
              </a:solidFill>
            </a:endParaRPr>
          </a:p>
          <a:p>
            <a:r>
              <a:rPr lang="en-US" sz="1800" dirty="0" smtClean="0">
                <a:solidFill>
                  <a:srgbClr val="376092"/>
                </a:solidFill>
              </a:rPr>
              <a:t>Graduates of our program receive 12 undergraduate college credits and preparation to attain the national CDA Credential. </a:t>
            </a:r>
          </a:p>
          <a:p>
            <a:endParaRPr lang="en-US" sz="1800" dirty="0" smtClean="0">
              <a:solidFill>
                <a:srgbClr val="376092"/>
              </a:solidFill>
            </a:endParaRPr>
          </a:p>
          <a:p>
            <a:r>
              <a:rPr lang="en-US" sz="1800" dirty="0" smtClean="0">
                <a:solidFill>
                  <a:srgbClr val="376092"/>
                </a:solidFill>
              </a:rPr>
              <a:t>Receipt of this credential can help graduates on the path towards achieving a degree in Early Childhood Education. </a:t>
            </a:r>
          </a:p>
          <a:p>
            <a:endParaRPr lang="en-US" dirty="0"/>
          </a:p>
        </p:txBody>
      </p:sp>
    </p:spTree>
    <p:extLst>
      <p:ext uri="{BB962C8B-B14F-4D97-AF65-F5344CB8AC3E}">
        <p14:creationId xmlns:p14="http://schemas.microsoft.com/office/powerpoint/2010/main" val="3386275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2619" y="337962"/>
            <a:ext cx="4400706" cy="523220"/>
          </a:xfrm>
          <a:prstGeom prst="rect">
            <a:avLst/>
          </a:prstGeom>
          <a:noFill/>
        </p:spPr>
        <p:txBody>
          <a:bodyPr wrap="square" rtlCol="0">
            <a:spAutoFit/>
          </a:bodyPr>
          <a:lstStyle/>
          <a:p>
            <a:pPr algn="ctr"/>
            <a:r>
              <a:rPr lang="en-US" sz="2800" b="1" dirty="0" smtClean="0">
                <a:latin typeface="Arial"/>
                <a:ea typeface="+mj-ea"/>
                <a:cs typeface="Arial"/>
              </a:rPr>
              <a:t>Why </a:t>
            </a:r>
            <a:r>
              <a:rPr lang="en-US" sz="2800" b="1" dirty="0">
                <a:latin typeface="Arial"/>
                <a:ea typeface="+mj-ea"/>
                <a:cs typeface="Arial"/>
              </a:rPr>
              <a:t>the CDA?</a:t>
            </a:r>
            <a:endParaRPr lang="en-US" sz="2800" b="1" dirty="0">
              <a:latin typeface="Arial"/>
              <a:cs typeface="Arial"/>
            </a:endParaRPr>
          </a:p>
        </p:txBody>
      </p:sp>
      <p:sp>
        <p:nvSpPr>
          <p:cNvPr id="4" name="TextBox 3"/>
          <p:cNvSpPr txBox="1"/>
          <p:nvPr/>
        </p:nvSpPr>
        <p:spPr>
          <a:xfrm>
            <a:off x="560855" y="1537304"/>
            <a:ext cx="7965836" cy="3254738"/>
          </a:xfrm>
          <a:prstGeom prst="rect">
            <a:avLst/>
          </a:prstGeom>
          <a:noFill/>
        </p:spPr>
        <p:txBody>
          <a:bodyPr wrap="square" rtlCol="0">
            <a:spAutoFit/>
          </a:bodyPr>
          <a:lstStyle/>
          <a:p>
            <a:pPr marL="285750" lvl="0" indent="-285750">
              <a:buFont typeface="Arial"/>
              <a:buChar char="•"/>
            </a:pPr>
            <a:r>
              <a:rPr lang="en-US" dirty="0">
                <a:solidFill>
                  <a:srgbClr val="003F82"/>
                </a:solidFill>
                <a:latin typeface="Arial"/>
                <a:cs typeface="Arial"/>
              </a:rPr>
              <a:t>Addresses the knowledge, skills, and dispositions required to effectively work in environments serving young children birth to 5 and their families. </a:t>
            </a:r>
            <a:r>
              <a:rPr lang="en-US" dirty="0" smtClean="0">
                <a:solidFill>
                  <a:srgbClr val="003F82"/>
                </a:solidFill>
                <a:latin typeface="Arial"/>
                <a:cs typeface="Arial"/>
              </a:rPr>
              <a:t>That </a:t>
            </a:r>
            <a:r>
              <a:rPr lang="en-US" dirty="0">
                <a:solidFill>
                  <a:srgbClr val="003F82"/>
                </a:solidFill>
                <a:latin typeface="Arial"/>
                <a:cs typeface="Arial"/>
              </a:rPr>
              <a:t>includes:</a:t>
            </a:r>
          </a:p>
          <a:p>
            <a:pPr lvl="1"/>
            <a:endParaRPr lang="en-US" dirty="0">
              <a:solidFill>
                <a:srgbClr val="003F82"/>
              </a:solidFill>
              <a:latin typeface="Arial"/>
              <a:cs typeface="Arial"/>
            </a:endParaRPr>
          </a:p>
          <a:p>
            <a:pPr lvl="1">
              <a:lnSpc>
                <a:spcPct val="150000"/>
              </a:lnSpc>
            </a:pPr>
            <a:r>
              <a:rPr lang="en-US" dirty="0" smtClean="0">
                <a:solidFill>
                  <a:srgbClr val="003F82"/>
                </a:solidFill>
                <a:latin typeface="Arial"/>
                <a:cs typeface="Arial"/>
              </a:rPr>
              <a:t>- Family </a:t>
            </a:r>
            <a:r>
              <a:rPr lang="en-US" dirty="0">
                <a:solidFill>
                  <a:srgbClr val="003F82"/>
                </a:solidFill>
                <a:latin typeface="Arial"/>
                <a:cs typeface="Arial"/>
              </a:rPr>
              <a:t>child care </a:t>
            </a:r>
            <a:r>
              <a:rPr lang="en-US" dirty="0" smtClean="0">
                <a:solidFill>
                  <a:srgbClr val="003F82"/>
                </a:solidFill>
                <a:latin typeface="Arial"/>
                <a:cs typeface="Arial"/>
              </a:rPr>
              <a:t>providers</a:t>
            </a:r>
            <a:endParaRPr lang="en-US" dirty="0">
              <a:solidFill>
                <a:srgbClr val="003F82"/>
              </a:solidFill>
              <a:latin typeface="Arial"/>
              <a:cs typeface="Arial"/>
            </a:endParaRPr>
          </a:p>
          <a:p>
            <a:pPr lvl="1">
              <a:lnSpc>
                <a:spcPct val="150000"/>
              </a:lnSpc>
            </a:pPr>
            <a:r>
              <a:rPr lang="en-US" dirty="0" smtClean="0">
                <a:solidFill>
                  <a:srgbClr val="003F82"/>
                </a:solidFill>
                <a:latin typeface="Arial"/>
                <a:cs typeface="Arial"/>
              </a:rPr>
              <a:t>- Head </a:t>
            </a:r>
            <a:r>
              <a:rPr lang="en-US" dirty="0">
                <a:solidFill>
                  <a:srgbClr val="003F82"/>
                </a:solidFill>
                <a:latin typeface="Arial"/>
                <a:cs typeface="Arial"/>
              </a:rPr>
              <a:t>Start Programs (Federal requirement as of September 2013</a:t>
            </a:r>
            <a:r>
              <a:rPr lang="en-US" dirty="0" smtClean="0">
                <a:solidFill>
                  <a:srgbClr val="003F82"/>
                </a:solidFill>
                <a:latin typeface="Arial"/>
                <a:cs typeface="Arial"/>
              </a:rPr>
              <a:t>)</a:t>
            </a:r>
            <a:endParaRPr lang="en-US" dirty="0">
              <a:solidFill>
                <a:srgbClr val="003F82"/>
              </a:solidFill>
              <a:latin typeface="Arial"/>
              <a:cs typeface="Arial"/>
            </a:endParaRPr>
          </a:p>
          <a:p>
            <a:pPr lvl="1">
              <a:lnSpc>
                <a:spcPct val="150000"/>
              </a:lnSpc>
            </a:pPr>
            <a:r>
              <a:rPr lang="en-US" dirty="0" smtClean="0">
                <a:solidFill>
                  <a:srgbClr val="003F82"/>
                </a:solidFill>
                <a:latin typeface="Arial"/>
                <a:cs typeface="Arial"/>
              </a:rPr>
              <a:t>- Universal </a:t>
            </a:r>
            <a:r>
              <a:rPr lang="en-US" dirty="0">
                <a:solidFill>
                  <a:srgbClr val="003F82"/>
                </a:solidFill>
                <a:latin typeface="Arial"/>
                <a:cs typeface="Arial"/>
              </a:rPr>
              <a:t>Pre-K </a:t>
            </a:r>
            <a:r>
              <a:rPr lang="en-US" dirty="0" smtClean="0">
                <a:solidFill>
                  <a:srgbClr val="003F82"/>
                </a:solidFill>
                <a:latin typeface="Arial"/>
                <a:cs typeface="Arial"/>
              </a:rPr>
              <a:t>classrooms</a:t>
            </a:r>
            <a:endParaRPr lang="en-US" dirty="0">
              <a:solidFill>
                <a:srgbClr val="003F82"/>
              </a:solidFill>
              <a:latin typeface="Arial"/>
              <a:cs typeface="Arial"/>
            </a:endParaRPr>
          </a:p>
          <a:p>
            <a:pPr lvl="1">
              <a:lnSpc>
                <a:spcPct val="150000"/>
              </a:lnSpc>
            </a:pPr>
            <a:r>
              <a:rPr lang="en-US" dirty="0" smtClean="0">
                <a:solidFill>
                  <a:srgbClr val="003F82"/>
                </a:solidFill>
                <a:latin typeface="Arial"/>
                <a:cs typeface="Arial"/>
              </a:rPr>
              <a:t>- Child </a:t>
            </a:r>
            <a:r>
              <a:rPr lang="en-US" dirty="0">
                <a:solidFill>
                  <a:srgbClr val="003F82"/>
                </a:solidFill>
                <a:latin typeface="Arial"/>
                <a:cs typeface="Arial"/>
              </a:rPr>
              <a:t>care centers, and</a:t>
            </a:r>
          </a:p>
          <a:p>
            <a:pPr lvl="1">
              <a:lnSpc>
                <a:spcPct val="150000"/>
              </a:lnSpc>
            </a:pPr>
            <a:r>
              <a:rPr lang="en-US" dirty="0" smtClean="0">
                <a:solidFill>
                  <a:srgbClr val="003F82"/>
                </a:solidFill>
                <a:latin typeface="Arial"/>
                <a:cs typeface="Arial"/>
              </a:rPr>
              <a:t>- Private </a:t>
            </a:r>
            <a:r>
              <a:rPr lang="en-US" dirty="0">
                <a:solidFill>
                  <a:srgbClr val="003F82"/>
                </a:solidFill>
                <a:latin typeface="Arial"/>
                <a:cs typeface="Arial"/>
              </a:rPr>
              <a:t>nursery schools</a:t>
            </a:r>
          </a:p>
        </p:txBody>
      </p:sp>
      <p:pic>
        <p:nvPicPr>
          <p:cNvPr id="5" name="Picture 4" descr="CDA image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794" y="3970093"/>
            <a:ext cx="2782176" cy="1854784"/>
          </a:xfrm>
          <a:prstGeom prst="rect">
            <a:avLst/>
          </a:prstGeom>
          <a:ln>
            <a:noFill/>
          </a:ln>
          <a:effectLst>
            <a:softEdge rad="112500"/>
          </a:effectLst>
        </p:spPr>
      </p:pic>
    </p:spTree>
    <p:extLst>
      <p:ext uri="{BB962C8B-B14F-4D97-AF65-F5344CB8AC3E}">
        <p14:creationId xmlns:p14="http://schemas.microsoft.com/office/powerpoint/2010/main" val="4082775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3065" y="390391"/>
            <a:ext cx="5113731" cy="523220"/>
          </a:xfrm>
          <a:prstGeom prst="rect">
            <a:avLst/>
          </a:prstGeom>
          <a:noFill/>
        </p:spPr>
        <p:txBody>
          <a:bodyPr wrap="square" rtlCol="0">
            <a:spAutoFit/>
          </a:bodyPr>
          <a:lstStyle/>
          <a:p>
            <a:pPr algn="ctr"/>
            <a:r>
              <a:rPr lang="en-US" sz="2800" b="1" dirty="0">
                <a:latin typeface="Arial"/>
                <a:cs typeface="Arial"/>
              </a:rPr>
              <a:t>Fieldwork Requirement</a:t>
            </a:r>
          </a:p>
        </p:txBody>
      </p:sp>
      <p:sp>
        <p:nvSpPr>
          <p:cNvPr id="3" name="TextBox 2"/>
          <p:cNvSpPr txBox="1"/>
          <p:nvPr/>
        </p:nvSpPr>
        <p:spPr>
          <a:xfrm>
            <a:off x="300808" y="913611"/>
            <a:ext cx="8712285" cy="5244513"/>
          </a:xfrm>
          <a:prstGeom prst="rect">
            <a:avLst/>
          </a:prstGeom>
          <a:noFill/>
        </p:spPr>
        <p:txBody>
          <a:bodyPr wrap="square" rtlCol="0">
            <a:spAutoFit/>
          </a:bodyPr>
          <a:lstStyle/>
          <a:p>
            <a:pPr marL="285750" lvl="0" indent="-285750">
              <a:buFont typeface="Arial"/>
              <a:buChar char="•"/>
            </a:pPr>
            <a:r>
              <a:rPr lang="en-US" dirty="0">
                <a:latin typeface="Arial"/>
                <a:cs typeface="Arial"/>
              </a:rPr>
              <a:t>Requires 480 hours of experience working with children from birth </a:t>
            </a:r>
            <a:r>
              <a:rPr lang="en-US" dirty="0" smtClean="0">
                <a:latin typeface="Arial"/>
                <a:cs typeface="Arial"/>
              </a:rPr>
              <a:t>to </a:t>
            </a:r>
            <a:r>
              <a:rPr lang="en-US" dirty="0">
                <a:latin typeface="Arial"/>
                <a:cs typeface="Arial"/>
              </a:rPr>
              <a:t>5 years in group care (120 hours per course).  </a:t>
            </a:r>
            <a:endParaRPr lang="en-US" dirty="0" smtClean="0">
              <a:latin typeface="Arial"/>
              <a:cs typeface="Arial"/>
            </a:endParaRPr>
          </a:p>
          <a:p>
            <a:pPr lvl="0"/>
            <a:endParaRPr lang="en-US" dirty="0" smtClean="0">
              <a:latin typeface="Arial"/>
              <a:cs typeface="Arial"/>
            </a:endParaRPr>
          </a:p>
          <a:p>
            <a:pPr marL="285750" lvl="0" indent="-285750">
              <a:buFont typeface="Arial"/>
              <a:buChar char="•"/>
            </a:pPr>
            <a:r>
              <a:rPr lang="en-US" dirty="0" smtClean="0">
                <a:latin typeface="Arial"/>
                <a:cs typeface="Arial"/>
              </a:rPr>
              <a:t>For the Infant/Toddler CDA endorsement, students must obtain their 480 hours in the following way:</a:t>
            </a:r>
          </a:p>
          <a:p>
            <a:pPr marL="742950" lvl="1" indent="-285750">
              <a:buFont typeface="Arial"/>
              <a:buChar char="•"/>
            </a:pPr>
            <a:r>
              <a:rPr lang="en-US" dirty="0" smtClean="0">
                <a:latin typeface="Arial"/>
                <a:cs typeface="Arial"/>
              </a:rPr>
              <a:t>160 hours with young infants (birth – 12 months)</a:t>
            </a:r>
          </a:p>
          <a:p>
            <a:pPr marL="742950" lvl="1" indent="-285750">
              <a:buFont typeface="Arial"/>
              <a:buChar char="•"/>
            </a:pPr>
            <a:r>
              <a:rPr lang="en-US" dirty="0" smtClean="0">
                <a:latin typeface="Arial"/>
                <a:cs typeface="Arial"/>
              </a:rPr>
              <a:t>160 hours with mobile infants/toddlers (13 months – 23 months)</a:t>
            </a:r>
          </a:p>
          <a:p>
            <a:pPr marL="742950" lvl="1" indent="-285750">
              <a:buFont typeface="Arial"/>
              <a:buChar char="•"/>
            </a:pPr>
            <a:r>
              <a:rPr lang="en-US" dirty="0" smtClean="0">
                <a:latin typeface="Arial"/>
                <a:cs typeface="Arial"/>
              </a:rPr>
              <a:t>160 hours with twos (24 months – 35 months)</a:t>
            </a:r>
            <a:endParaRPr lang="en-US" dirty="0">
              <a:latin typeface="Arial"/>
              <a:cs typeface="Arial"/>
            </a:endParaRPr>
          </a:p>
          <a:p>
            <a:pPr lvl="0"/>
            <a:endParaRPr lang="en-US" dirty="0">
              <a:latin typeface="Arial"/>
              <a:cs typeface="Arial"/>
            </a:endParaRPr>
          </a:p>
          <a:p>
            <a:pPr marL="285750" lvl="0" indent="-285750">
              <a:buFont typeface="Arial"/>
              <a:buChar char="•"/>
            </a:pPr>
            <a:r>
              <a:rPr lang="en-US" dirty="0">
                <a:latin typeface="Arial"/>
                <a:cs typeface="Arial"/>
              </a:rPr>
              <a:t>Hours can be conducted </a:t>
            </a:r>
            <a:r>
              <a:rPr lang="en-US" dirty="0" smtClean="0">
                <a:latin typeface="Arial"/>
                <a:cs typeface="Arial"/>
              </a:rPr>
              <a:t>at:</a:t>
            </a:r>
          </a:p>
          <a:p>
            <a:pPr marL="742950" lvl="1" indent="-285750">
              <a:spcBef>
                <a:spcPct val="20000"/>
              </a:spcBef>
              <a:buFont typeface="Arial"/>
              <a:buChar char="–"/>
            </a:pPr>
            <a:r>
              <a:rPr lang="en-US" dirty="0">
                <a:solidFill>
                  <a:srgbClr val="003F82"/>
                </a:solidFill>
                <a:latin typeface="Arial"/>
                <a:cs typeface="Arial"/>
              </a:rPr>
              <a:t>Current place of employment (licensed family child care home or licensed child care center)</a:t>
            </a:r>
          </a:p>
          <a:p>
            <a:pPr marL="742950" lvl="1" indent="-285750">
              <a:spcBef>
                <a:spcPct val="20000"/>
              </a:spcBef>
              <a:buFont typeface="Arial"/>
              <a:buChar char="–"/>
            </a:pPr>
            <a:r>
              <a:rPr lang="en-US" dirty="0">
                <a:solidFill>
                  <a:srgbClr val="003F82"/>
                </a:solidFill>
                <a:latin typeface="Arial"/>
                <a:cs typeface="Arial"/>
              </a:rPr>
              <a:t>Placement made by instructor if you are not currently working at a licensed </a:t>
            </a:r>
            <a:r>
              <a:rPr lang="en-US" dirty="0" smtClean="0">
                <a:solidFill>
                  <a:srgbClr val="003F82"/>
                </a:solidFill>
                <a:latin typeface="Arial"/>
                <a:cs typeface="Arial"/>
              </a:rPr>
              <a:t>center or home</a:t>
            </a:r>
          </a:p>
          <a:p>
            <a:pPr lvl="1">
              <a:spcBef>
                <a:spcPct val="20000"/>
              </a:spcBef>
            </a:pPr>
            <a:endParaRPr lang="en-US" dirty="0">
              <a:solidFill>
                <a:srgbClr val="003F82"/>
              </a:solidFill>
              <a:latin typeface="Arial"/>
              <a:cs typeface="Arial"/>
            </a:endParaRPr>
          </a:p>
          <a:p>
            <a:pPr marL="285750" lvl="0" indent="-285750">
              <a:buFont typeface="Arial" panose="020B0604020202020204" pitchFamily="34" charset="0"/>
              <a:buChar char="•"/>
            </a:pPr>
            <a:r>
              <a:rPr lang="en-US" dirty="0" smtClean="0">
                <a:solidFill>
                  <a:srgbClr val="003F82"/>
                </a:solidFill>
                <a:latin typeface="Arial"/>
                <a:cs typeface="Arial"/>
              </a:rPr>
              <a:t>You will need a medical exam with proof of current immunizations, DOI fingerprint clearance, and SCR clearance before you can begin your fieldwork placement</a:t>
            </a:r>
            <a:endParaRPr lang="en-US" dirty="0">
              <a:solidFill>
                <a:srgbClr val="003F82"/>
              </a:solidFill>
              <a:latin typeface="Arial"/>
              <a:cs typeface="Arial"/>
            </a:endParaRPr>
          </a:p>
          <a:p>
            <a:pPr lvl="0"/>
            <a:endParaRPr lang="en-US" dirty="0"/>
          </a:p>
        </p:txBody>
      </p:sp>
    </p:spTree>
    <p:extLst>
      <p:ext uri="{BB962C8B-B14F-4D97-AF65-F5344CB8AC3E}">
        <p14:creationId xmlns:p14="http://schemas.microsoft.com/office/powerpoint/2010/main" val="75849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6091" y="555284"/>
            <a:ext cx="6194412" cy="954107"/>
          </a:xfrm>
          <a:prstGeom prst="rect">
            <a:avLst/>
          </a:prstGeom>
          <a:noFill/>
        </p:spPr>
        <p:txBody>
          <a:bodyPr wrap="square" rtlCol="0">
            <a:spAutoFit/>
          </a:bodyPr>
          <a:lstStyle/>
          <a:p>
            <a:pPr algn="ctr"/>
            <a:r>
              <a:rPr lang="en-US" sz="2800" b="1" dirty="0">
                <a:solidFill>
                  <a:srgbClr val="003F82"/>
                </a:solidFill>
                <a:latin typeface="Arial"/>
                <a:ea typeface="+mj-ea"/>
                <a:cs typeface="Arial"/>
              </a:rPr>
              <a:t>What are the Expectations of </a:t>
            </a:r>
            <a:br>
              <a:rPr lang="en-US" sz="2800" b="1" dirty="0">
                <a:solidFill>
                  <a:srgbClr val="003F82"/>
                </a:solidFill>
                <a:latin typeface="Arial"/>
                <a:ea typeface="+mj-ea"/>
                <a:cs typeface="Arial"/>
              </a:rPr>
            </a:br>
            <a:r>
              <a:rPr lang="en-US" sz="2800" b="1" dirty="0">
                <a:solidFill>
                  <a:srgbClr val="003F82"/>
                </a:solidFill>
                <a:latin typeface="Arial"/>
                <a:ea typeface="+mj-ea"/>
                <a:cs typeface="Arial"/>
              </a:rPr>
              <a:t>Students Regarding Coursework?</a:t>
            </a:r>
            <a:endParaRPr lang="en-US" sz="2800" b="1" dirty="0">
              <a:solidFill>
                <a:srgbClr val="003F82"/>
              </a:solidFill>
              <a:latin typeface="Arial"/>
              <a:cs typeface="Arial"/>
            </a:endParaRPr>
          </a:p>
        </p:txBody>
      </p:sp>
      <p:sp>
        <p:nvSpPr>
          <p:cNvPr id="3" name="TextBox 2"/>
          <p:cNvSpPr txBox="1"/>
          <p:nvPr/>
        </p:nvSpPr>
        <p:spPr>
          <a:xfrm>
            <a:off x="819343" y="2221809"/>
            <a:ext cx="5915886" cy="1643527"/>
          </a:xfrm>
          <a:prstGeom prst="rect">
            <a:avLst/>
          </a:prstGeom>
          <a:noFill/>
        </p:spPr>
        <p:txBody>
          <a:bodyPr wrap="square" rtlCol="0">
            <a:spAutoFit/>
          </a:bodyPr>
          <a:lstStyle/>
          <a:p>
            <a:pPr marL="342900" lvl="0" indent="-342900">
              <a:spcBef>
                <a:spcPct val="20000"/>
              </a:spcBef>
              <a:buFont typeface="Arial"/>
              <a:buChar char="•"/>
            </a:pPr>
            <a:r>
              <a:rPr lang="en-US" dirty="0">
                <a:latin typeface="Arial"/>
                <a:cs typeface="Arial"/>
              </a:rPr>
              <a:t>Professional Portfolio work:</a:t>
            </a:r>
          </a:p>
          <a:p>
            <a:pPr lvl="1">
              <a:spcBef>
                <a:spcPct val="20000"/>
              </a:spcBef>
            </a:pPr>
            <a:endParaRPr lang="en-US" dirty="0">
              <a:latin typeface="Arial"/>
              <a:cs typeface="Arial"/>
            </a:endParaRPr>
          </a:p>
          <a:p>
            <a:pPr marL="742950" lvl="1" indent="-285750">
              <a:spcBef>
                <a:spcPct val="20000"/>
              </a:spcBef>
              <a:buFont typeface="Arial"/>
              <a:buChar char="–"/>
            </a:pPr>
            <a:r>
              <a:rPr lang="en-US" dirty="0">
                <a:latin typeface="Arial"/>
                <a:cs typeface="Arial"/>
              </a:rPr>
              <a:t>Collection of resources</a:t>
            </a:r>
          </a:p>
          <a:p>
            <a:pPr marL="742950" lvl="1" indent="-285750">
              <a:spcBef>
                <a:spcPct val="20000"/>
              </a:spcBef>
              <a:buFont typeface="Arial"/>
              <a:buChar char="–"/>
            </a:pPr>
            <a:r>
              <a:rPr lang="en-US" dirty="0">
                <a:latin typeface="Arial"/>
                <a:cs typeface="Arial"/>
              </a:rPr>
              <a:t>Reflective statements</a:t>
            </a:r>
          </a:p>
          <a:p>
            <a:endParaRPr lang="en-US" dirty="0"/>
          </a:p>
        </p:txBody>
      </p:sp>
      <p:pic>
        <p:nvPicPr>
          <p:cNvPr id="4" name="Picture 3" descr="CDA image 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980" y="3409518"/>
            <a:ext cx="3026745" cy="2017830"/>
          </a:xfrm>
          <a:prstGeom prst="rect">
            <a:avLst/>
          </a:prstGeom>
          <a:ln>
            <a:noFill/>
          </a:ln>
          <a:effectLst>
            <a:softEdge rad="112500"/>
          </a:effectLst>
        </p:spPr>
      </p:pic>
    </p:spTree>
    <p:extLst>
      <p:ext uri="{BB962C8B-B14F-4D97-AF65-F5344CB8AC3E}">
        <p14:creationId xmlns:p14="http://schemas.microsoft.com/office/powerpoint/2010/main" val="230574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4535" y="389009"/>
            <a:ext cx="6582576" cy="954107"/>
          </a:xfrm>
          <a:prstGeom prst="rect">
            <a:avLst/>
          </a:prstGeom>
          <a:noFill/>
        </p:spPr>
        <p:txBody>
          <a:bodyPr wrap="none" rtlCol="0">
            <a:spAutoFit/>
          </a:bodyPr>
          <a:lstStyle/>
          <a:p>
            <a:pPr algn="ctr"/>
            <a:r>
              <a:rPr lang="en-US" sz="2800" b="1" dirty="0">
                <a:solidFill>
                  <a:srgbClr val="003F82"/>
                </a:solidFill>
                <a:latin typeface="Arial"/>
                <a:ea typeface="+mj-ea"/>
                <a:cs typeface="Arial"/>
              </a:rPr>
              <a:t>Applying to the CDA Program at the </a:t>
            </a:r>
            <a:br>
              <a:rPr lang="en-US" sz="2800" b="1" dirty="0">
                <a:solidFill>
                  <a:srgbClr val="003F82"/>
                </a:solidFill>
                <a:latin typeface="Arial"/>
                <a:ea typeface="+mj-ea"/>
                <a:cs typeface="Arial"/>
              </a:rPr>
            </a:br>
            <a:r>
              <a:rPr lang="en-US" sz="2800" b="1" dirty="0">
                <a:solidFill>
                  <a:srgbClr val="003F82"/>
                </a:solidFill>
                <a:latin typeface="Arial"/>
                <a:ea typeface="+mj-ea"/>
                <a:cs typeface="Arial"/>
              </a:rPr>
              <a:t>CUNY School of Professional Studies</a:t>
            </a:r>
            <a:endParaRPr lang="en-US" sz="2800" b="1" dirty="0">
              <a:solidFill>
                <a:srgbClr val="003F82"/>
              </a:solidFill>
              <a:latin typeface="Arial"/>
              <a:cs typeface="Arial"/>
            </a:endParaRPr>
          </a:p>
        </p:txBody>
      </p:sp>
      <p:sp>
        <p:nvSpPr>
          <p:cNvPr id="3" name="TextBox 2"/>
          <p:cNvSpPr txBox="1"/>
          <p:nvPr/>
        </p:nvSpPr>
        <p:spPr>
          <a:xfrm>
            <a:off x="467923" y="1664537"/>
            <a:ext cx="8255503" cy="2862323"/>
          </a:xfrm>
          <a:prstGeom prst="rect">
            <a:avLst/>
          </a:prstGeom>
          <a:noFill/>
        </p:spPr>
        <p:txBody>
          <a:bodyPr wrap="square" rtlCol="0">
            <a:spAutoFit/>
          </a:bodyPr>
          <a:lstStyle/>
          <a:p>
            <a:pPr marL="342900" lvl="0" indent="-342900">
              <a:spcBef>
                <a:spcPct val="20000"/>
              </a:spcBef>
            </a:pPr>
            <a:r>
              <a:rPr lang="en-US" altLang="en-US" u="sng" dirty="0" smtClean="0">
                <a:solidFill>
                  <a:srgbClr val="003F82"/>
                </a:solidFill>
                <a:latin typeface="Arial"/>
                <a:ea typeface="ＭＳ Ｐゴシック" charset="-128"/>
                <a:cs typeface="Arial"/>
              </a:rPr>
              <a:t>Admissions Requirements</a:t>
            </a:r>
            <a:r>
              <a:rPr lang="en-US" altLang="en-US" dirty="0" smtClean="0">
                <a:solidFill>
                  <a:srgbClr val="003F82"/>
                </a:solidFill>
                <a:latin typeface="Arial"/>
                <a:ea typeface="ＭＳ Ｐゴシック" charset="-128"/>
                <a:cs typeface="Arial"/>
              </a:rPr>
              <a:t>:</a:t>
            </a:r>
          </a:p>
          <a:p>
            <a:pPr marL="342900" lvl="0" indent="-342900">
              <a:spcBef>
                <a:spcPct val="20000"/>
              </a:spcBef>
              <a:buFont typeface="Arial"/>
              <a:buChar char="•"/>
            </a:pPr>
            <a:r>
              <a:rPr lang="en-US" altLang="en-US" dirty="0" smtClean="0">
                <a:solidFill>
                  <a:srgbClr val="003F82"/>
                </a:solidFill>
                <a:latin typeface="Arial"/>
                <a:ea typeface="ＭＳ Ｐゴシック" charset="-128"/>
                <a:cs typeface="Arial"/>
              </a:rPr>
              <a:t>Complete </a:t>
            </a:r>
            <a:r>
              <a:rPr lang="en-US" altLang="en-US" dirty="0">
                <a:solidFill>
                  <a:srgbClr val="003F82"/>
                </a:solidFill>
                <a:latin typeface="Arial"/>
                <a:ea typeface="ＭＳ Ｐゴシック" charset="-128"/>
                <a:cs typeface="Arial"/>
              </a:rPr>
              <a:t>an online application and pay a $70 application fee </a:t>
            </a:r>
          </a:p>
          <a:p>
            <a:pPr marL="342900" lvl="0" indent="-342900">
              <a:spcBef>
                <a:spcPct val="20000"/>
              </a:spcBef>
              <a:buFont typeface="Arial"/>
              <a:buChar char="•"/>
            </a:pPr>
            <a:r>
              <a:rPr lang="en-US" altLang="en-US" dirty="0">
                <a:solidFill>
                  <a:srgbClr val="003F82"/>
                </a:solidFill>
                <a:latin typeface="Arial"/>
                <a:ea typeface="ＭＳ Ｐゴシック" charset="-128"/>
                <a:cs typeface="Arial"/>
              </a:rPr>
              <a:t>Applicants must be 18 years of age or older and hold a high school diploma or equivalent </a:t>
            </a:r>
          </a:p>
          <a:p>
            <a:pPr marL="342900" lvl="0" indent="-342900">
              <a:spcBef>
                <a:spcPct val="20000"/>
              </a:spcBef>
              <a:buFont typeface="Arial"/>
              <a:buChar char="•"/>
            </a:pPr>
            <a:r>
              <a:rPr lang="en-US" altLang="en-US" dirty="0" smtClean="0">
                <a:solidFill>
                  <a:srgbClr val="003F82"/>
                </a:solidFill>
                <a:latin typeface="Arial"/>
                <a:ea typeface="ＭＳ Ｐゴシック" charset="-128"/>
                <a:cs typeface="Arial"/>
              </a:rPr>
              <a:t>Submit proof of </a:t>
            </a:r>
            <a:r>
              <a:rPr lang="en-US" altLang="en-US" dirty="0">
                <a:solidFill>
                  <a:srgbClr val="003F82"/>
                </a:solidFill>
                <a:latin typeface="Arial"/>
                <a:ea typeface="ＭＳ Ｐゴシック" charset="-128"/>
                <a:cs typeface="Arial"/>
              </a:rPr>
              <a:t>a high school diploma or GED</a:t>
            </a:r>
          </a:p>
          <a:p>
            <a:pPr marL="342900" lvl="0" indent="-342900">
              <a:spcBef>
                <a:spcPct val="20000"/>
              </a:spcBef>
              <a:buFont typeface="Arial"/>
              <a:buChar char="•"/>
            </a:pPr>
            <a:r>
              <a:rPr lang="en-US" altLang="en-US" dirty="0">
                <a:solidFill>
                  <a:srgbClr val="003F82"/>
                </a:solidFill>
                <a:latin typeface="Arial"/>
                <a:ea typeface="ＭＳ Ｐゴシック" charset="-128"/>
                <a:cs typeface="Arial"/>
              </a:rPr>
              <a:t>A personal statement</a:t>
            </a:r>
          </a:p>
          <a:p>
            <a:pPr marL="342900" lvl="0" indent="-342900" algn="ctr">
              <a:spcBef>
                <a:spcPct val="20000"/>
              </a:spcBef>
              <a:buClr>
                <a:srgbClr val="C0504D"/>
              </a:buClr>
              <a:defRPr/>
            </a:pPr>
            <a:endParaRPr lang="en-US" dirty="0">
              <a:solidFill>
                <a:srgbClr val="003F82"/>
              </a:solidFill>
              <a:latin typeface="Arial"/>
              <a:cs typeface="Arial"/>
            </a:endParaRPr>
          </a:p>
          <a:p>
            <a:pPr algn="ctr">
              <a:buClr>
                <a:schemeClr val="accent2"/>
              </a:buClr>
              <a:buNone/>
              <a:defRPr/>
            </a:pPr>
            <a:r>
              <a:rPr lang="en-US" dirty="0">
                <a:latin typeface="Arial"/>
                <a:cs typeface="Arial"/>
              </a:rPr>
              <a:t>Applications for the </a:t>
            </a:r>
            <a:r>
              <a:rPr lang="en-US" dirty="0" smtClean="0">
                <a:latin typeface="Arial"/>
                <a:cs typeface="Arial"/>
              </a:rPr>
              <a:t>Spring 2017 term </a:t>
            </a:r>
            <a:r>
              <a:rPr lang="en-US" dirty="0">
                <a:latin typeface="Arial"/>
                <a:cs typeface="Arial"/>
              </a:rPr>
              <a:t>are due by </a:t>
            </a:r>
            <a:r>
              <a:rPr lang="en-US" b="1" dirty="0" smtClean="0">
                <a:latin typeface="Arial"/>
                <a:cs typeface="Arial"/>
              </a:rPr>
              <a:t>January 13, 2017</a:t>
            </a:r>
            <a:r>
              <a:rPr lang="en-US" dirty="0" smtClean="0">
                <a:latin typeface="Arial"/>
                <a:cs typeface="Arial"/>
              </a:rPr>
              <a:t>:</a:t>
            </a:r>
            <a:endParaRPr lang="en-US" b="1" dirty="0">
              <a:latin typeface="Arial"/>
              <a:cs typeface="Arial"/>
            </a:endParaRPr>
          </a:p>
          <a:p>
            <a:pPr algn="ctr">
              <a:buClr>
                <a:schemeClr val="accent2"/>
              </a:buClr>
              <a:defRPr/>
            </a:pPr>
            <a:r>
              <a:rPr lang="en-US" dirty="0">
                <a:latin typeface="Arial"/>
                <a:cs typeface="Arial"/>
                <a:hlinkClick r:id="rId3"/>
              </a:rPr>
              <a:t>https://</a:t>
            </a:r>
            <a:r>
              <a:rPr lang="en-US" dirty="0" smtClean="0">
                <a:latin typeface="Arial"/>
                <a:cs typeface="Arial"/>
                <a:hlinkClick r:id="rId3"/>
              </a:rPr>
              <a:t>sps.cuny.edu/admissions/certificate-admission</a:t>
            </a:r>
            <a:r>
              <a:rPr lang="en-US" dirty="0" smtClean="0">
                <a:latin typeface="Arial"/>
                <a:cs typeface="Arial"/>
              </a:rPr>
              <a:t> </a:t>
            </a:r>
            <a:endParaRPr lang="en-US" dirty="0">
              <a:latin typeface="Arial"/>
              <a:cs typeface="Arial"/>
            </a:endParaRPr>
          </a:p>
        </p:txBody>
      </p:sp>
      <p:pic>
        <p:nvPicPr>
          <p:cNvPr id="4" name="Picture 3" descr="CDA Image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500" y="4765759"/>
            <a:ext cx="2563926" cy="1267386"/>
          </a:xfrm>
          <a:prstGeom prst="rect">
            <a:avLst/>
          </a:prstGeom>
          <a:ln>
            <a:noFill/>
          </a:ln>
          <a:effectLst>
            <a:softEdge rad="112500"/>
          </a:effectLst>
        </p:spPr>
      </p:pic>
    </p:spTree>
    <p:extLst>
      <p:ext uri="{BB962C8B-B14F-4D97-AF65-F5344CB8AC3E}">
        <p14:creationId xmlns:p14="http://schemas.microsoft.com/office/powerpoint/2010/main" val="123106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66472"/>
            <a:ext cx="8229600" cy="1143000"/>
          </a:xfrm>
          <a:prstGeom prst="rect">
            <a:avLst/>
          </a:prstGeom>
        </p:spPr>
        <p:txBody>
          <a:bodyPr>
            <a:noAutofit/>
          </a:bodyPr>
          <a:lstStyle>
            <a:lvl1pPr algn="ctr" defTabSz="457200" rtl="0" eaLnBrk="1" latinLnBrk="0" hangingPunct="1">
              <a:spcBef>
                <a:spcPct val="0"/>
              </a:spcBef>
              <a:buNone/>
              <a:defRPr sz="4400" b="1" kern="1200">
                <a:solidFill>
                  <a:srgbClr val="E7832F"/>
                </a:solidFill>
                <a:latin typeface="+mj-lt"/>
                <a:ea typeface="+mj-ea"/>
                <a:cs typeface="+mj-cs"/>
              </a:defRPr>
            </a:lvl1pPr>
          </a:lstStyle>
          <a:p>
            <a:r>
              <a:rPr lang="en-US" sz="2800" dirty="0" smtClean="0">
                <a:solidFill>
                  <a:srgbClr val="003F82"/>
                </a:solidFill>
              </a:rPr>
              <a:t>Registering for Courses at the </a:t>
            </a:r>
            <a:br>
              <a:rPr lang="en-US" sz="2800" dirty="0" smtClean="0">
                <a:solidFill>
                  <a:srgbClr val="003F82"/>
                </a:solidFill>
              </a:rPr>
            </a:br>
            <a:r>
              <a:rPr lang="en-US" sz="2800" dirty="0" smtClean="0">
                <a:solidFill>
                  <a:srgbClr val="003F82"/>
                </a:solidFill>
              </a:rPr>
              <a:t>CUNY School of Professional Studies</a:t>
            </a:r>
            <a:endParaRPr lang="en-US" sz="2800" dirty="0">
              <a:solidFill>
                <a:srgbClr val="003F82"/>
              </a:solidFill>
            </a:endParaRPr>
          </a:p>
        </p:txBody>
      </p:sp>
      <p:sp>
        <p:nvSpPr>
          <p:cNvPr id="4" name="Content Placeholder 2"/>
          <p:cNvSpPr txBox="1">
            <a:spLocks/>
          </p:cNvSpPr>
          <p:nvPr/>
        </p:nvSpPr>
        <p:spPr>
          <a:xfrm>
            <a:off x="596900" y="1761644"/>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003F8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F8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F8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F8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F8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800" dirty="0" smtClean="0">
                <a:solidFill>
                  <a:schemeClr val="tx2"/>
                </a:solidFill>
              </a:rPr>
              <a:t>Students are provided with a registration form after they apply and have been admitted into the CDA program at CUNY SPS. </a:t>
            </a:r>
          </a:p>
          <a:p>
            <a:endParaRPr lang="en-US" altLang="en-US" sz="1800" dirty="0" smtClean="0">
              <a:solidFill>
                <a:schemeClr val="tx2"/>
              </a:solidFill>
            </a:endParaRPr>
          </a:p>
          <a:p>
            <a:r>
              <a:rPr lang="en-US" altLang="en-US" sz="1800" dirty="0" smtClean="0">
                <a:solidFill>
                  <a:schemeClr val="tx2"/>
                </a:solidFill>
              </a:rPr>
              <a:t>New students may register for classes by returning the Spring 2017 CDA Registration form. </a:t>
            </a:r>
          </a:p>
          <a:p>
            <a:endParaRPr lang="en-US" altLang="en-US" sz="1800" dirty="0" smtClean="0">
              <a:solidFill>
                <a:schemeClr val="tx2"/>
              </a:solidFill>
            </a:endParaRPr>
          </a:p>
          <a:p>
            <a:r>
              <a:rPr lang="en-US" altLang="en-US" sz="1800" dirty="0" smtClean="0">
                <a:solidFill>
                  <a:schemeClr val="tx2"/>
                </a:solidFill>
              </a:rPr>
              <a:t>New students must also return immunization paperwork: </a:t>
            </a:r>
            <a:r>
              <a:rPr lang="en-US" altLang="en-US" sz="1800" dirty="0" smtClean="0">
                <a:hlinkClick r:id="rId3"/>
              </a:rPr>
              <a:t>http://sps.cuny.edu/filestore/7/8/3_96f9667174d72f8/783_c53f7242bda5e13.pdf</a:t>
            </a:r>
            <a:r>
              <a:rPr lang="en-US" altLang="en-US" sz="1800" dirty="0" smtClean="0"/>
              <a:t>. </a:t>
            </a:r>
          </a:p>
          <a:p>
            <a:endParaRPr lang="en-US" sz="1800" dirty="0" smtClean="0"/>
          </a:p>
          <a:p>
            <a:r>
              <a:rPr lang="en-US" sz="1800" dirty="0" smtClean="0">
                <a:solidFill>
                  <a:schemeClr val="tx2"/>
                </a:solidFill>
              </a:rPr>
              <a:t>Because we provide students with comprehensive supports that are built into the program, we are unable to accept coursework taken outside of our program.</a:t>
            </a:r>
          </a:p>
          <a:p>
            <a:pPr marL="0" indent="0">
              <a:buFont typeface="Arial"/>
              <a:buNone/>
            </a:pPr>
            <a:endParaRPr lang="en-US" dirty="0">
              <a:solidFill>
                <a:schemeClr val="tx2">
                  <a:lumMod val="60000"/>
                  <a:lumOff val="40000"/>
                </a:schemeClr>
              </a:solidFill>
            </a:endParaRPr>
          </a:p>
        </p:txBody>
      </p:sp>
    </p:spTree>
    <p:extLst>
      <p:ext uri="{BB962C8B-B14F-4D97-AF65-F5344CB8AC3E}">
        <p14:creationId xmlns:p14="http://schemas.microsoft.com/office/powerpoint/2010/main" val="85251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559" y="286887"/>
            <a:ext cx="4233592" cy="584776"/>
          </a:xfrm>
          <a:prstGeom prst="rect">
            <a:avLst/>
          </a:prstGeom>
          <a:noFill/>
        </p:spPr>
        <p:txBody>
          <a:bodyPr wrap="square" rtlCol="0">
            <a:spAutoFit/>
          </a:bodyPr>
          <a:lstStyle/>
          <a:p>
            <a:r>
              <a:rPr lang="en-US" sz="3200" dirty="0" smtClean="0">
                <a:solidFill>
                  <a:prstClr val="black"/>
                </a:solidFill>
                <a:latin typeface="Calibri"/>
                <a:ea typeface="+mj-ea"/>
                <a:cs typeface="+mj-cs"/>
              </a:rPr>
              <a:t>  </a:t>
            </a:r>
            <a:r>
              <a:rPr lang="en-US" sz="2800" b="1" dirty="0" smtClean="0">
                <a:solidFill>
                  <a:srgbClr val="003F82"/>
                </a:solidFill>
                <a:latin typeface="Arial"/>
                <a:ea typeface="+mj-ea"/>
                <a:cs typeface="Arial"/>
              </a:rPr>
              <a:t>Tuition </a:t>
            </a:r>
            <a:r>
              <a:rPr lang="en-US" sz="2800" b="1" dirty="0">
                <a:solidFill>
                  <a:srgbClr val="003F82"/>
                </a:solidFill>
                <a:latin typeface="Arial"/>
                <a:ea typeface="+mj-ea"/>
                <a:cs typeface="Arial"/>
              </a:rPr>
              <a:t>Assistance</a:t>
            </a:r>
            <a:endParaRPr lang="en-US" sz="2800" b="1" dirty="0">
              <a:solidFill>
                <a:srgbClr val="003F82"/>
              </a:solidFill>
              <a:latin typeface="Arial"/>
              <a:cs typeface="Arial"/>
            </a:endParaRPr>
          </a:p>
        </p:txBody>
      </p:sp>
      <p:sp>
        <p:nvSpPr>
          <p:cNvPr id="3" name="TextBox 2"/>
          <p:cNvSpPr txBox="1"/>
          <p:nvPr/>
        </p:nvSpPr>
        <p:spPr>
          <a:xfrm>
            <a:off x="443437" y="1099106"/>
            <a:ext cx="331576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altLang="en-US" u="heavy" dirty="0" smtClean="0">
                <a:solidFill>
                  <a:srgbClr val="003F82"/>
                </a:solidFill>
                <a:ea typeface="ＭＳ Ｐゴシック" charset="-128"/>
                <a:cs typeface="Arial" charset="0"/>
              </a:rPr>
              <a:t>Spring 2017 </a:t>
            </a:r>
            <a:r>
              <a:rPr lang="en-US" altLang="en-US" u="heavy" dirty="0">
                <a:solidFill>
                  <a:srgbClr val="003F82"/>
                </a:solidFill>
                <a:ea typeface="ＭＳ Ｐゴシック" charset="-128"/>
                <a:cs typeface="Arial" charset="0"/>
              </a:rPr>
              <a:t>Tuition &amp; Fees:</a:t>
            </a:r>
          </a:p>
          <a:p>
            <a:pPr marL="285750" lvl="0" indent="-285750">
              <a:buFont typeface="Arial"/>
              <a:buChar char="•"/>
            </a:pPr>
            <a:r>
              <a:rPr lang="en-US" altLang="en-US" dirty="0">
                <a:solidFill>
                  <a:srgbClr val="003F82"/>
                </a:solidFill>
                <a:ea typeface="ＭＳ Ｐゴシック" charset="-128"/>
                <a:cs typeface="Arial" charset="0"/>
              </a:rPr>
              <a:t>One Course: </a:t>
            </a:r>
            <a:r>
              <a:rPr lang="en-US" altLang="en-US" dirty="0" smtClean="0">
                <a:solidFill>
                  <a:srgbClr val="003F82"/>
                </a:solidFill>
                <a:ea typeface="ＭＳ Ｐゴシック" charset="-128"/>
                <a:cs typeface="Arial" charset="0"/>
              </a:rPr>
              <a:t>$927.50</a:t>
            </a:r>
            <a:endParaRPr lang="en-US" altLang="en-US" dirty="0">
              <a:solidFill>
                <a:srgbClr val="003F82"/>
              </a:solidFill>
              <a:ea typeface="ＭＳ Ｐゴシック" charset="-128"/>
              <a:cs typeface="Arial" charset="0"/>
            </a:endParaRPr>
          </a:p>
          <a:p>
            <a:pPr marL="285750" lvl="0" indent="-285750">
              <a:buFont typeface="Arial"/>
              <a:buChar char="•"/>
            </a:pPr>
            <a:r>
              <a:rPr lang="en-US" altLang="en-US" dirty="0">
                <a:solidFill>
                  <a:srgbClr val="003F82"/>
                </a:solidFill>
                <a:ea typeface="ＭＳ Ｐゴシック" charset="-128"/>
                <a:cs typeface="Arial" charset="0"/>
              </a:rPr>
              <a:t>Two Courses: $</a:t>
            </a:r>
            <a:r>
              <a:rPr lang="en-US" altLang="en-US" dirty="0" smtClean="0">
                <a:solidFill>
                  <a:srgbClr val="003F82"/>
                </a:solidFill>
                <a:ea typeface="ＭＳ Ｐゴシック" charset="-128"/>
                <a:cs typeface="Arial" charset="0"/>
              </a:rPr>
              <a:t>1752.50</a:t>
            </a:r>
            <a:endParaRPr lang="en-US" altLang="en-US" dirty="0">
              <a:solidFill>
                <a:srgbClr val="003F82"/>
              </a:solidFill>
              <a:ea typeface="ＭＳ Ｐゴシック" charset="-128"/>
              <a:cs typeface="Arial" charset="0"/>
            </a:endParaRPr>
          </a:p>
        </p:txBody>
      </p:sp>
      <p:sp>
        <p:nvSpPr>
          <p:cNvPr id="4" name="TextBox 3"/>
          <p:cNvSpPr txBox="1"/>
          <p:nvPr/>
        </p:nvSpPr>
        <p:spPr>
          <a:xfrm>
            <a:off x="353804" y="2624580"/>
            <a:ext cx="8650496" cy="3250121"/>
          </a:xfrm>
          <a:prstGeom prst="rect">
            <a:avLst/>
          </a:prstGeom>
          <a:noFill/>
        </p:spPr>
        <p:txBody>
          <a:bodyPr wrap="square" rtlCol="0">
            <a:spAutoFit/>
          </a:bodyPr>
          <a:lstStyle/>
          <a:p>
            <a:pPr marL="342900" lvl="0" indent="-342900">
              <a:spcBef>
                <a:spcPct val="20000"/>
              </a:spcBef>
              <a:buFont typeface="Arial"/>
              <a:buChar char="•"/>
            </a:pPr>
            <a:r>
              <a:rPr lang="en-US" altLang="en-US" dirty="0" smtClean="0">
                <a:solidFill>
                  <a:srgbClr val="003F82"/>
                </a:solidFill>
                <a:latin typeface="Arial"/>
                <a:ea typeface="ＭＳ Ｐゴシック" charset="-128"/>
                <a:cs typeface="Arial"/>
              </a:rPr>
              <a:t>Funding </a:t>
            </a:r>
            <a:r>
              <a:rPr lang="en-US" altLang="en-US" dirty="0">
                <a:solidFill>
                  <a:srgbClr val="003F82"/>
                </a:solidFill>
                <a:latin typeface="Arial"/>
                <a:ea typeface="ＭＳ Ｐゴシック" charset="-128"/>
                <a:cs typeface="Arial"/>
              </a:rPr>
              <a:t>may be available through the Educational Incentive </a:t>
            </a:r>
            <a:r>
              <a:rPr lang="en-US" altLang="en-US" dirty="0" smtClean="0">
                <a:solidFill>
                  <a:srgbClr val="003F82"/>
                </a:solidFill>
                <a:latin typeface="Arial"/>
                <a:ea typeface="ＭＳ Ｐゴシック" charset="-128"/>
                <a:cs typeface="Arial"/>
              </a:rPr>
              <a:t>Program </a:t>
            </a:r>
            <a:r>
              <a:rPr lang="en-US" dirty="0" smtClean="0">
                <a:solidFill>
                  <a:srgbClr val="003F82"/>
                </a:solidFill>
                <a:latin typeface="Arial"/>
                <a:cs typeface="Arial"/>
              </a:rPr>
              <a:t>to </a:t>
            </a:r>
            <a:r>
              <a:rPr lang="en-US" dirty="0">
                <a:solidFill>
                  <a:srgbClr val="003F82"/>
                </a:solidFill>
                <a:latin typeface="Arial"/>
                <a:cs typeface="Arial"/>
              </a:rPr>
              <a:t>support </a:t>
            </a:r>
            <a:r>
              <a:rPr lang="en-US" dirty="0" smtClean="0">
                <a:solidFill>
                  <a:srgbClr val="003F82"/>
                </a:solidFill>
                <a:latin typeface="Arial"/>
                <a:cs typeface="Arial"/>
              </a:rPr>
              <a:t>tuition </a:t>
            </a:r>
            <a:r>
              <a:rPr lang="en-US" dirty="0">
                <a:solidFill>
                  <a:srgbClr val="003F82"/>
                </a:solidFill>
                <a:latin typeface="Arial"/>
                <a:cs typeface="Arial"/>
              </a:rPr>
              <a:t>and fees </a:t>
            </a:r>
            <a:r>
              <a:rPr lang="en-US" dirty="0" smtClean="0">
                <a:solidFill>
                  <a:srgbClr val="003F82"/>
                </a:solidFill>
                <a:latin typeface="Arial"/>
                <a:cs typeface="Arial"/>
              </a:rPr>
              <a:t>expenses.</a:t>
            </a:r>
            <a:endParaRPr lang="en-US" altLang="en-US" dirty="0">
              <a:solidFill>
                <a:srgbClr val="003F82"/>
              </a:solidFill>
              <a:latin typeface="Arial"/>
              <a:ea typeface="ＭＳ Ｐゴシック" charset="-128"/>
              <a:cs typeface="Arial"/>
            </a:endParaRPr>
          </a:p>
          <a:p>
            <a:pPr marL="342900" lvl="0" indent="-342900">
              <a:spcBef>
                <a:spcPct val="20000"/>
              </a:spcBef>
              <a:buFont typeface="Arial"/>
              <a:buChar char="•"/>
            </a:pPr>
            <a:r>
              <a:rPr lang="en-US" altLang="en-US" u="sng" dirty="0">
                <a:solidFill>
                  <a:srgbClr val="003F82"/>
                </a:solidFill>
                <a:latin typeface="Arial"/>
                <a:cs typeface="Arial"/>
              </a:rPr>
              <a:t>EIP Application Process</a:t>
            </a:r>
            <a:r>
              <a:rPr lang="en-US" altLang="en-US" dirty="0">
                <a:solidFill>
                  <a:srgbClr val="003F82"/>
                </a:solidFill>
                <a:latin typeface="Arial"/>
                <a:cs typeface="Arial"/>
              </a:rPr>
              <a:t>:</a:t>
            </a:r>
          </a:p>
          <a:p>
            <a:pPr marL="742950" lvl="1" indent="-285750">
              <a:spcBef>
                <a:spcPct val="20000"/>
              </a:spcBef>
              <a:buClr>
                <a:srgbClr val="C0504D"/>
              </a:buClr>
              <a:buFont typeface="Arial"/>
              <a:buChar char="–"/>
            </a:pPr>
            <a:r>
              <a:rPr lang="en-US" altLang="en-US" dirty="0">
                <a:solidFill>
                  <a:srgbClr val="003F82"/>
                </a:solidFill>
                <a:latin typeface="Arial"/>
                <a:cs typeface="Arial"/>
              </a:rPr>
              <a:t>Complete the online web </a:t>
            </a:r>
            <a:r>
              <a:rPr lang="en-US" altLang="en-US" dirty="0" smtClean="0">
                <a:solidFill>
                  <a:srgbClr val="003F82"/>
                </a:solidFill>
                <a:latin typeface="Arial"/>
                <a:cs typeface="Arial"/>
              </a:rPr>
              <a:t>application: </a:t>
            </a:r>
            <a:r>
              <a:rPr lang="en-US" altLang="en-US" dirty="0" smtClean="0">
                <a:solidFill>
                  <a:srgbClr val="003F82"/>
                </a:solidFill>
                <a:cs typeface="Arial"/>
                <a:hlinkClick r:id="rId3"/>
              </a:rPr>
              <a:t>http</a:t>
            </a:r>
            <a:r>
              <a:rPr lang="en-US" altLang="en-US" dirty="0">
                <a:solidFill>
                  <a:srgbClr val="003F82"/>
                </a:solidFill>
                <a:cs typeface="Arial"/>
                <a:hlinkClick r:id="rId3"/>
              </a:rPr>
              <a:t>://</a:t>
            </a:r>
            <a:r>
              <a:rPr lang="en-US" altLang="en-US" dirty="0" smtClean="0">
                <a:solidFill>
                  <a:srgbClr val="003F82"/>
                </a:solidFill>
                <a:cs typeface="Arial"/>
                <a:hlinkClick r:id="rId3"/>
              </a:rPr>
              <a:t>ecetp.pdp.albany.edu/eip.shtm</a:t>
            </a:r>
            <a:endParaRPr lang="en-US" altLang="en-US" dirty="0" smtClean="0">
              <a:solidFill>
                <a:srgbClr val="003F82"/>
              </a:solidFill>
              <a:cs typeface="Arial"/>
            </a:endParaRPr>
          </a:p>
          <a:p>
            <a:pPr marL="1200150" lvl="2" indent="-285750">
              <a:spcBef>
                <a:spcPct val="20000"/>
              </a:spcBef>
              <a:buClr>
                <a:srgbClr val="C0504D"/>
              </a:buClr>
              <a:buFont typeface="Arial" panose="020B0604020202020204" pitchFamily="34" charset="0"/>
              <a:buChar char="•"/>
            </a:pPr>
            <a:r>
              <a:rPr lang="en-US" altLang="en-US" dirty="0" smtClean="0">
                <a:solidFill>
                  <a:srgbClr val="003F82"/>
                </a:solidFill>
                <a:latin typeface="Arial"/>
                <a:cs typeface="Arial"/>
              </a:rPr>
              <a:t>Obtain application instructions from SPS prior to completing application</a:t>
            </a:r>
            <a:endParaRPr lang="en-US" altLang="en-US" dirty="0">
              <a:solidFill>
                <a:srgbClr val="003F82"/>
              </a:solidFill>
              <a:latin typeface="Arial"/>
              <a:cs typeface="Arial"/>
            </a:endParaRPr>
          </a:p>
          <a:p>
            <a:pPr marL="742950" lvl="1" indent="-285750">
              <a:spcBef>
                <a:spcPct val="20000"/>
              </a:spcBef>
              <a:buClr>
                <a:srgbClr val="C0504D"/>
              </a:buClr>
              <a:buFont typeface="Arial"/>
              <a:buChar char="–"/>
            </a:pPr>
            <a:r>
              <a:rPr lang="en-US" altLang="en-US" dirty="0">
                <a:solidFill>
                  <a:srgbClr val="003F82"/>
                </a:solidFill>
                <a:latin typeface="Arial"/>
                <a:cs typeface="Arial"/>
              </a:rPr>
              <a:t>S</a:t>
            </a:r>
            <a:r>
              <a:rPr lang="en-US" altLang="en-US" dirty="0" smtClean="0">
                <a:solidFill>
                  <a:srgbClr val="003F82"/>
                </a:solidFill>
                <a:latin typeface="Arial"/>
                <a:cs typeface="Arial"/>
              </a:rPr>
              <a:t>ubmit </a:t>
            </a:r>
            <a:r>
              <a:rPr lang="en-US" altLang="en-US" dirty="0">
                <a:solidFill>
                  <a:srgbClr val="003F82"/>
                </a:solidFill>
                <a:latin typeface="Arial"/>
                <a:cs typeface="Arial"/>
              </a:rPr>
              <a:t>the </a:t>
            </a:r>
            <a:r>
              <a:rPr lang="en-US" altLang="en-US" dirty="0" smtClean="0">
                <a:solidFill>
                  <a:srgbClr val="003F82"/>
                </a:solidFill>
                <a:latin typeface="Arial"/>
                <a:cs typeface="Arial"/>
              </a:rPr>
              <a:t>following:</a:t>
            </a:r>
            <a:endParaRPr lang="en-US" altLang="en-US" dirty="0">
              <a:solidFill>
                <a:srgbClr val="003F82"/>
              </a:solidFill>
              <a:latin typeface="Arial"/>
              <a:cs typeface="Arial"/>
            </a:endParaRPr>
          </a:p>
          <a:p>
            <a:pPr marL="1143000" lvl="2" indent="-228600">
              <a:spcBef>
                <a:spcPct val="20000"/>
              </a:spcBef>
              <a:buClr>
                <a:srgbClr val="C0504D"/>
              </a:buClr>
              <a:buFont typeface="Arial"/>
              <a:buChar char="•"/>
            </a:pPr>
            <a:r>
              <a:rPr lang="en-US" altLang="en-US" dirty="0">
                <a:solidFill>
                  <a:srgbClr val="003F82"/>
                </a:solidFill>
                <a:latin typeface="Arial"/>
                <a:cs typeface="Arial"/>
              </a:rPr>
              <a:t>Most recent federal income tax return (form 1040)</a:t>
            </a:r>
          </a:p>
          <a:p>
            <a:pPr marL="1143000" lvl="2" indent="-228600">
              <a:spcBef>
                <a:spcPct val="20000"/>
              </a:spcBef>
              <a:buClr>
                <a:srgbClr val="C0504D"/>
              </a:buClr>
              <a:buFont typeface="Arial"/>
              <a:buChar char="•"/>
            </a:pPr>
            <a:r>
              <a:rPr lang="en-US" altLang="en-US" dirty="0">
                <a:solidFill>
                  <a:srgbClr val="003F82"/>
                </a:solidFill>
                <a:latin typeface="Arial"/>
                <a:cs typeface="Arial"/>
              </a:rPr>
              <a:t>Employment verification</a:t>
            </a:r>
          </a:p>
          <a:p>
            <a:pPr marL="1143000" lvl="2" indent="-228600">
              <a:spcBef>
                <a:spcPct val="20000"/>
              </a:spcBef>
              <a:buClr>
                <a:srgbClr val="C0504D"/>
              </a:buClr>
              <a:buFont typeface="Arial"/>
              <a:buChar char="•"/>
            </a:pPr>
            <a:r>
              <a:rPr lang="en-US" altLang="en-US" dirty="0">
                <a:solidFill>
                  <a:srgbClr val="003F82"/>
                </a:solidFill>
                <a:latin typeface="Arial"/>
                <a:cs typeface="Arial"/>
              </a:rPr>
              <a:t>Proof of continuous employment for 6 months or more in a NYS licensed child care </a:t>
            </a:r>
            <a:r>
              <a:rPr lang="en-US" altLang="en-US" dirty="0" smtClean="0">
                <a:solidFill>
                  <a:srgbClr val="003F82"/>
                </a:solidFill>
                <a:latin typeface="Arial"/>
                <a:cs typeface="Arial"/>
              </a:rPr>
              <a:t>program</a:t>
            </a:r>
          </a:p>
        </p:txBody>
      </p:sp>
      <p:pic>
        <p:nvPicPr>
          <p:cNvPr id="5" name="Picture 4" descr="Screen Shot 2014-05-05 at 10.14.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774" y="1254403"/>
            <a:ext cx="3260817" cy="617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5333861"/>
      </p:ext>
    </p:extLst>
  </p:cSld>
  <p:clrMapOvr>
    <a:masterClrMapping/>
  </p:clrMapOvr>
</p:sld>
</file>

<file path=ppt/theme/theme1.xml><?xml version="1.0" encoding="utf-8"?>
<a:theme xmlns:a="http://schemas.openxmlformats.org/drawingml/2006/main" name="CUNYSPS_ppt_template_new">
  <a:themeElements>
    <a:clrScheme name="CUNY SPS Theme">
      <a:dk1>
        <a:srgbClr val="003F82"/>
      </a:dk1>
      <a:lt1>
        <a:srgbClr val="FFFFFE"/>
      </a:lt1>
      <a:dk2>
        <a:srgbClr val="003F82"/>
      </a:dk2>
      <a:lt2>
        <a:srgbClr val="FFFFFE"/>
      </a:lt2>
      <a:accent1>
        <a:srgbClr val="E7832F"/>
      </a:accent1>
      <a:accent2>
        <a:srgbClr val="B0C123"/>
      </a:accent2>
      <a:accent3>
        <a:srgbClr val="310A34"/>
      </a:accent3>
      <a:accent4>
        <a:srgbClr val="66A7CF"/>
      </a:accent4>
      <a:accent5>
        <a:srgbClr val="003F82"/>
      </a:accent5>
      <a:accent6>
        <a:srgbClr val="E7832F"/>
      </a:accent6>
      <a:hlink>
        <a:srgbClr val="E7832F"/>
      </a:hlink>
      <a:folHlink>
        <a:srgbClr val="66A7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CUNYSPS_ppt_template_new.potx</Template>
  <TotalTime>602</TotalTime>
  <Words>2822</Words>
  <Application>Microsoft Office PowerPoint</Application>
  <PresentationFormat>On-screen Show (4:3)</PresentationFormat>
  <Paragraphs>183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ＭＳ Ｐゴシック</vt:lpstr>
      <vt:lpstr>Arial</vt:lpstr>
      <vt:lpstr>Calibri</vt:lpstr>
      <vt:lpstr>CUNYSPS_ppt_template_new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Williams</dc:creator>
  <cp:lastModifiedBy>Dana Benzo</cp:lastModifiedBy>
  <cp:revision>46</cp:revision>
  <dcterms:created xsi:type="dcterms:W3CDTF">2013-09-16T17:09:33Z</dcterms:created>
  <dcterms:modified xsi:type="dcterms:W3CDTF">2016-12-14T19:45:48Z</dcterms:modified>
</cp:coreProperties>
</file>